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73" r:id="rId2"/>
    <p:sldId id="276" r:id="rId3"/>
    <p:sldId id="277" r:id="rId4"/>
    <p:sldId id="262" r:id="rId5"/>
    <p:sldId id="263" r:id="rId6"/>
    <p:sldId id="278" r:id="rId7"/>
    <p:sldId id="264" r:id="rId8"/>
    <p:sldId id="279" r:id="rId9"/>
    <p:sldId id="257" r:id="rId10"/>
    <p:sldId id="258" r:id="rId11"/>
    <p:sldId id="259" r:id="rId12"/>
    <p:sldId id="280" r:id="rId13"/>
    <p:sldId id="270" r:id="rId14"/>
    <p:sldId id="260" r:id="rId15"/>
    <p:sldId id="261" r:id="rId16"/>
    <p:sldId id="265" r:id="rId17"/>
    <p:sldId id="281" r:id="rId18"/>
    <p:sldId id="272" r:id="rId19"/>
    <p:sldId id="266" r:id="rId20"/>
    <p:sldId id="282" r:id="rId21"/>
    <p:sldId id="271" r:id="rId22"/>
    <p:sldId id="283" r:id="rId23"/>
    <p:sldId id="267" r:id="rId24"/>
    <p:sldId id="268" r:id="rId25"/>
    <p:sldId id="269" r:id="rId26"/>
    <p:sldId id="274"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31"/>
    <p:restoredTop sz="94655"/>
  </p:normalViewPr>
  <p:slideViewPr>
    <p:cSldViewPr snapToGrid="0" snapToObjects="1">
      <p:cViewPr varScale="1">
        <p:scale>
          <a:sx n="158" d="100"/>
          <a:sy n="158" d="100"/>
        </p:scale>
        <p:origin x="208" y="1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0E5C3A-2A1B-B945-9C21-7C345745D728}"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1E430C-7AFB-394A-AF2F-C911A465EE8D}" type="slidenum">
              <a:rPr lang="en-US" smtClean="0"/>
              <a:t>‹#›</a:t>
            </a:fld>
            <a:endParaRPr lang="en-US"/>
          </a:p>
        </p:txBody>
      </p:sp>
    </p:spTree>
    <p:extLst>
      <p:ext uri="{BB962C8B-B14F-4D97-AF65-F5344CB8AC3E}">
        <p14:creationId xmlns:p14="http://schemas.microsoft.com/office/powerpoint/2010/main" val="1759727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0E5C3A-2A1B-B945-9C21-7C345745D728}"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1E430C-7AFB-394A-AF2F-C911A465EE8D}" type="slidenum">
              <a:rPr lang="en-US" smtClean="0"/>
              <a:t>‹#›</a:t>
            </a:fld>
            <a:endParaRPr lang="en-US"/>
          </a:p>
        </p:txBody>
      </p:sp>
    </p:spTree>
    <p:extLst>
      <p:ext uri="{BB962C8B-B14F-4D97-AF65-F5344CB8AC3E}">
        <p14:creationId xmlns:p14="http://schemas.microsoft.com/office/powerpoint/2010/main" val="2423691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0E5C3A-2A1B-B945-9C21-7C345745D728}"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1E430C-7AFB-394A-AF2F-C911A465EE8D}" type="slidenum">
              <a:rPr lang="en-US" smtClean="0"/>
              <a:t>‹#›</a:t>
            </a:fld>
            <a:endParaRPr lang="en-US"/>
          </a:p>
        </p:txBody>
      </p:sp>
    </p:spTree>
    <p:extLst>
      <p:ext uri="{BB962C8B-B14F-4D97-AF65-F5344CB8AC3E}">
        <p14:creationId xmlns:p14="http://schemas.microsoft.com/office/powerpoint/2010/main" val="759001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0E5C3A-2A1B-B945-9C21-7C345745D728}"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1E430C-7AFB-394A-AF2F-C911A465EE8D}" type="slidenum">
              <a:rPr lang="en-US" smtClean="0"/>
              <a:t>‹#›</a:t>
            </a:fld>
            <a:endParaRPr lang="en-US"/>
          </a:p>
        </p:txBody>
      </p:sp>
    </p:spTree>
    <p:extLst>
      <p:ext uri="{BB962C8B-B14F-4D97-AF65-F5344CB8AC3E}">
        <p14:creationId xmlns:p14="http://schemas.microsoft.com/office/powerpoint/2010/main" val="2726703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0E5C3A-2A1B-B945-9C21-7C345745D728}"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1E430C-7AFB-394A-AF2F-C911A465EE8D}" type="slidenum">
              <a:rPr lang="en-US" smtClean="0"/>
              <a:t>‹#›</a:t>
            </a:fld>
            <a:endParaRPr lang="en-US"/>
          </a:p>
        </p:txBody>
      </p:sp>
    </p:spTree>
    <p:extLst>
      <p:ext uri="{BB962C8B-B14F-4D97-AF65-F5344CB8AC3E}">
        <p14:creationId xmlns:p14="http://schemas.microsoft.com/office/powerpoint/2010/main" val="4237089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0E5C3A-2A1B-B945-9C21-7C345745D728}"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1E430C-7AFB-394A-AF2F-C911A465EE8D}" type="slidenum">
              <a:rPr lang="en-US" smtClean="0"/>
              <a:t>‹#›</a:t>
            </a:fld>
            <a:endParaRPr lang="en-US"/>
          </a:p>
        </p:txBody>
      </p:sp>
    </p:spTree>
    <p:extLst>
      <p:ext uri="{BB962C8B-B14F-4D97-AF65-F5344CB8AC3E}">
        <p14:creationId xmlns:p14="http://schemas.microsoft.com/office/powerpoint/2010/main" val="2697633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0E5C3A-2A1B-B945-9C21-7C345745D728}" type="datetimeFigureOut">
              <a:rPr lang="en-US" smtClean="0"/>
              <a:t>12/5/19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1E430C-7AFB-394A-AF2F-C911A465EE8D}" type="slidenum">
              <a:rPr lang="en-US" smtClean="0"/>
              <a:t>‹#›</a:t>
            </a:fld>
            <a:endParaRPr lang="en-US"/>
          </a:p>
        </p:txBody>
      </p:sp>
    </p:spTree>
    <p:extLst>
      <p:ext uri="{BB962C8B-B14F-4D97-AF65-F5344CB8AC3E}">
        <p14:creationId xmlns:p14="http://schemas.microsoft.com/office/powerpoint/2010/main" val="2349644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0E5C3A-2A1B-B945-9C21-7C345745D728}" type="datetimeFigureOut">
              <a:rPr lang="en-US" smtClean="0"/>
              <a:t>12/5/19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1E430C-7AFB-394A-AF2F-C911A465EE8D}" type="slidenum">
              <a:rPr lang="en-US" smtClean="0"/>
              <a:t>‹#›</a:t>
            </a:fld>
            <a:endParaRPr lang="en-US"/>
          </a:p>
        </p:txBody>
      </p:sp>
    </p:spTree>
    <p:extLst>
      <p:ext uri="{BB962C8B-B14F-4D97-AF65-F5344CB8AC3E}">
        <p14:creationId xmlns:p14="http://schemas.microsoft.com/office/powerpoint/2010/main" val="2761667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0E5C3A-2A1B-B945-9C21-7C345745D728}" type="datetimeFigureOut">
              <a:rPr lang="en-US" smtClean="0"/>
              <a:t>12/5/19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1E430C-7AFB-394A-AF2F-C911A465EE8D}" type="slidenum">
              <a:rPr lang="en-US" smtClean="0"/>
              <a:t>‹#›</a:t>
            </a:fld>
            <a:endParaRPr lang="en-US"/>
          </a:p>
        </p:txBody>
      </p:sp>
    </p:spTree>
    <p:extLst>
      <p:ext uri="{BB962C8B-B14F-4D97-AF65-F5344CB8AC3E}">
        <p14:creationId xmlns:p14="http://schemas.microsoft.com/office/powerpoint/2010/main" val="2801510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0E5C3A-2A1B-B945-9C21-7C345745D728}"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1E430C-7AFB-394A-AF2F-C911A465EE8D}" type="slidenum">
              <a:rPr lang="en-US" smtClean="0"/>
              <a:t>‹#›</a:t>
            </a:fld>
            <a:endParaRPr lang="en-US"/>
          </a:p>
        </p:txBody>
      </p:sp>
    </p:spTree>
    <p:extLst>
      <p:ext uri="{BB962C8B-B14F-4D97-AF65-F5344CB8AC3E}">
        <p14:creationId xmlns:p14="http://schemas.microsoft.com/office/powerpoint/2010/main" val="2349761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0E5C3A-2A1B-B945-9C21-7C345745D728}"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1E430C-7AFB-394A-AF2F-C911A465EE8D}" type="slidenum">
              <a:rPr lang="en-US" smtClean="0"/>
              <a:t>‹#›</a:t>
            </a:fld>
            <a:endParaRPr lang="en-US"/>
          </a:p>
        </p:txBody>
      </p:sp>
    </p:spTree>
    <p:extLst>
      <p:ext uri="{BB962C8B-B14F-4D97-AF65-F5344CB8AC3E}">
        <p14:creationId xmlns:p14="http://schemas.microsoft.com/office/powerpoint/2010/main" val="4197651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E5C3A-2A1B-B945-9C21-7C345745D728}" type="datetimeFigureOut">
              <a:rPr lang="en-US" smtClean="0"/>
              <a:t>12/5/19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1E430C-7AFB-394A-AF2F-C911A465EE8D}" type="slidenum">
              <a:rPr lang="en-US" smtClean="0"/>
              <a:t>‹#›</a:t>
            </a:fld>
            <a:endParaRPr lang="en-US"/>
          </a:p>
        </p:txBody>
      </p:sp>
    </p:spTree>
    <p:extLst>
      <p:ext uri="{BB962C8B-B14F-4D97-AF65-F5344CB8AC3E}">
        <p14:creationId xmlns:p14="http://schemas.microsoft.com/office/powerpoint/2010/main" val="24805247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bg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B139B-3CDF-1D4D-A7FD-0F86B2F40127}"/>
              </a:ext>
            </a:extLst>
          </p:cNvPr>
          <p:cNvSpPr>
            <a:spLocks noGrp="1"/>
          </p:cNvSpPr>
          <p:nvPr>
            <p:ph type="title"/>
          </p:nvPr>
        </p:nvSpPr>
        <p:spPr/>
        <p:txBody>
          <a:bodyPr/>
          <a:lstStyle/>
          <a:p>
            <a:r>
              <a:rPr lang="en-US" altLang="en-US" dirty="0"/>
              <a:t>Reims Cathedral, Reims, France, ca. 1225-1290.</a:t>
            </a:r>
            <a:endParaRPr lang="en-US" dirty="0"/>
          </a:p>
        </p:txBody>
      </p:sp>
      <p:sp>
        <p:nvSpPr>
          <p:cNvPr id="4" name="Text Placeholder 3">
            <a:extLst>
              <a:ext uri="{FF2B5EF4-FFF2-40B4-BE49-F238E27FC236}">
                <a16:creationId xmlns:a16="http://schemas.microsoft.com/office/drawing/2014/main" id="{F01F41C9-2E31-BA4E-A5CA-0C151BA67CA1}"/>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4 architects</a:t>
            </a:r>
          </a:p>
          <a:p>
            <a:pPr marL="285750" indent="-285750">
              <a:buFont typeface="Arial" panose="020B0604020202020204" pitchFamily="34" charset="0"/>
              <a:buChar char="•"/>
            </a:pPr>
            <a:r>
              <a:rPr lang="en-US" dirty="0"/>
              <a:t>multigeneration construction campaign</a:t>
            </a:r>
          </a:p>
          <a:p>
            <a:pPr marL="285750" indent="-285750">
              <a:buFont typeface="Arial" panose="020B0604020202020204" pitchFamily="34" charset="0"/>
              <a:buChar char="•"/>
            </a:pPr>
            <a:r>
              <a:rPr lang="en-US" dirty="0"/>
              <a:t>prestige</a:t>
            </a:r>
          </a:p>
          <a:p>
            <a:pPr marL="285750" indent="-285750">
              <a:buFont typeface="Arial" panose="020B0604020202020204" pitchFamily="34" charset="0"/>
              <a:buChar char="•"/>
            </a:pPr>
            <a:r>
              <a:rPr lang="en-US" dirty="0"/>
              <a:t>French kings’ coronations</a:t>
            </a:r>
          </a:p>
          <a:p>
            <a:pPr marL="285750" indent="-285750">
              <a:buFont typeface="Arial" panose="020B0604020202020204" pitchFamily="34" charset="0"/>
              <a:buChar char="•"/>
            </a:pPr>
            <a:r>
              <a:rPr lang="en-US" dirty="0"/>
              <a:t>lancets</a:t>
            </a:r>
          </a:p>
          <a:p>
            <a:pPr marL="285750" indent="-285750">
              <a:buFont typeface="Arial" panose="020B0604020202020204" pitchFamily="34" charset="0"/>
              <a:buChar char="•"/>
            </a:pPr>
            <a:r>
              <a:rPr lang="en-US" dirty="0"/>
              <a:t>stained-glass rose window</a:t>
            </a:r>
          </a:p>
          <a:p>
            <a:pPr marL="285750" indent="-285750">
              <a:buFont typeface="Arial" panose="020B0604020202020204" pitchFamily="34" charset="0"/>
              <a:buChar char="•"/>
            </a:pPr>
            <a:r>
              <a:rPr lang="en-US" dirty="0"/>
              <a:t>Intricately framed voids replace heavy masonry.</a:t>
            </a:r>
          </a:p>
        </p:txBody>
      </p:sp>
      <p:pic>
        <p:nvPicPr>
          <p:cNvPr id="5" name="Picture 1" descr="fig_co-1301.jpg">
            <a:extLst>
              <a:ext uri="{FF2B5EF4-FFF2-40B4-BE49-F238E27FC236}">
                <a16:creationId xmlns:a16="http://schemas.microsoft.com/office/drawing/2014/main" id="{C4EA974B-9ACD-1A4C-B120-98A12043455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00877" y="987425"/>
            <a:ext cx="3202971"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821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8528-025A-A646-8AFC-28A340925170}"/>
              </a:ext>
            </a:extLst>
          </p:cNvPr>
          <p:cNvSpPr>
            <a:spLocks noGrp="1"/>
          </p:cNvSpPr>
          <p:nvPr>
            <p:ph type="title"/>
          </p:nvPr>
        </p:nvSpPr>
        <p:spPr/>
        <p:txBody>
          <a:bodyPr>
            <a:noAutofit/>
          </a:bodyPr>
          <a:lstStyle/>
          <a:p>
            <a:r>
              <a:rPr lang="en-US" altLang="en-US" sz="1400" dirty="0"/>
              <a:t>Jean </a:t>
            </a:r>
            <a:r>
              <a:rPr lang="en-US" altLang="en-US" sz="1400" dirty="0" err="1"/>
              <a:t>Pucelle</a:t>
            </a:r>
            <a:r>
              <a:rPr lang="en-US" altLang="en-US" sz="1400" dirty="0"/>
              <a:t>, </a:t>
            </a:r>
            <a:r>
              <a:rPr lang="en-US" altLang="en-US" sz="1400" i="1" dirty="0"/>
              <a:t>Betrayal of Christ</a:t>
            </a:r>
            <a:r>
              <a:rPr lang="en-US" altLang="en-US" sz="1400" dirty="0"/>
              <a:t> and </a:t>
            </a:r>
            <a:r>
              <a:rPr lang="en-US" altLang="en-US" sz="1400" i="1" dirty="0"/>
              <a:t>Annunciation</a:t>
            </a:r>
            <a:r>
              <a:rPr lang="en-US" altLang="en-US" sz="1400" dirty="0"/>
              <a:t>, folios 15 verso and 16 recto of the </a:t>
            </a:r>
            <a:r>
              <a:rPr lang="en-US" altLang="en-US" sz="1400" i="1" dirty="0"/>
              <a:t>Hours of Jeanne </a:t>
            </a:r>
            <a:r>
              <a:rPr lang="en-US" altLang="en-US" sz="1400" i="1" dirty="0" err="1"/>
              <a:t>d</a:t>
            </a:r>
            <a:r>
              <a:rPr lang="en-US" altLang="ja-JP" sz="1400" i="1" dirty="0" err="1"/>
              <a:t>’Evreux</a:t>
            </a:r>
            <a:r>
              <a:rPr lang="en-US" altLang="ja-JP" sz="1400" dirty="0"/>
              <a:t>, from Paris, France, ca. 1325-1328. Ink and tempera on vellum, each page</a:t>
            </a:r>
            <a:br>
              <a:rPr lang="en-US" altLang="ja-JP" sz="1400" dirty="0"/>
            </a:br>
            <a:r>
              <a:rPr lang="en-US" altLang="ja-JP" sz="1400" dirty="0"/>
              <a:t>3 1/2” x 2 1/2”. Metropolitan Museum of Art, New York (Cloisters Collection).</a:t>
            </a:r>
            <a:endParaRPr lang="en-US" sz="1400" dirty="0"/>
          </a:p>
        </p:txBody>
      </p:sp>
      <p:sp>
        <p:nvSpPr>
          <p:cNvPr id="4" name="Text Placeholder 3">
            <a:extLst>
              <a:ext uri="{FF2B5EF4-FFF2-40B4-BE49-F238E27FC236}">
                <a16:creationId xmlns:a16="http://schemas.microsoft.com/office/drawing/2014/main" id="{5B537F44-5EE6-434F-ACAF-8D80D64328BC}"/>
              </a:ext>
            </a:extLst>
          </p:cNvPr>
          <p:cNvSpPr>
            <a:spLocks noGrp="1"/>
          </p:cNvSpPr>
          <p:nvPr>
            <p:ph type="body" sz="half" idx="2"/>
          </p:nvPr>
        </p:nvSpPr>
        <p:spPr/>
        <p:txBody>
          <a:bodyPr>
            <a:normAutofit fontScale="92500" lnSpcReduction="20000"/>
          </a:bodyPr>
          <a:lstStyle/>
          <a:p>
            <a:pPr marL="285750" indent="-285750">
              <a:buFont typeface="Arial" panose="020B0604020202020204" pitchFamily="34" charset="0"/>
              <a:buChar char="•"/>
            </a:pPr>
            <a:r>
              <a:rPr lang="en-US" dirty="0"/>
              <a:t>Book of Hours</a:t>
            </a:r>
          </a:p>
          <a:p>
            <a:pPr marL="285750" indent="-285750">
              <a:buFont typeface="Arial" panose="020B0604020202020204" pitchFamily="34" charset="0"/>
              <a:buChar char="•"/>
            </a:pPr>
            <a:r>
              <a:rPr lang="en-US" dirty="0"/>
              <a:t>commissioned from the Parisian artist </a:t>
            </a:r>
            <a:r>
              <a:rPr lang="en-US" dirty="0" err="1"/>
              <a:t>Pucelle</a:t>
            </a:r>
            <a:r>
              <a:rPr lang="en-US" dirty="0"/>
              <a:t> by King Charles IV for his third wife, Jeanne </a:t>
            </a:r>
            <a:r>
              <a:rPr lang="en-US" dirty="0" err="1"/>
              <a:t>d’Evreux</a:t>
            </a:r>
            <a:endParaRPr lang="en-US" dirty="0"/>
          </a:p>
          <a:p>
            <a:pPr marL="285750" indent="-285750">
              <a:buFont typeface="Arial" panose="020B0604020202020204" pitchFamily="34" charset="0"/>
              <a:buChar char="•"/>
            </a:pPr>
            <a:r>
              <a:rPr lang="en-US" dirty="0"/>
              <a:t>contains the unusual Hours of Saint Louis, thus reflecting Capetian dynastic devotion on the part of Charles IV and Jeanne </a:t>
            </a:r>
            <a:r>
              <a:rPr lang="en-US" dirty="0" err="1"/>
              <a:t>d’Evreux</a:t>
            </a:r>
            <a:r>
              <a:rPr lang="en-US" dirty="0"/>
              <a:t>, both great-grandchildren of Louis IX</a:t>
            </a:r>
          </a:p>
          <a:p>
            <a:pPr marL="285750" indent="-285750">
              <a:buFont typeface="Arial" panose="020B0604020202020204" pitchFamily="34" charset="0"/>
              <a:buChar char="•"/>
            </a:pPr>
            <a:r>
              <a:rPr lang="en-US" dirty="0"/>
              <a:t>grisaille</a:t>
            </a:r>
          </a:p>
          <a:p>
            <a:pPr marL="285750" indent="-285750">
              <a:buFont typeface="Arial" panose="020B0604020202020204" pitchFamily="34" charset="0"/>
              <a:buChar char="•"/>
            </a:pPr>
            <a:r>
              <a:rPr lang="en-US" dirty="0"/>
              <a:t>Volume and spatial depth are rendered with unprecedented virtuosity in a Northern context, betraying the artist’s knowledge and understanding of Italian painting.</a:t>
            </a:r>
          </a:p>
        </p:txBody>
      </p:sp>
      <p:pic>
        <p:nvPicPr>
          <p:cNvPr id="5" name="Picture 5" descr="1836A">
            <a:extLst>
              <a:ext uri="{FF2B5EF4-FFF2-40B4-BE49-F238E27FC236}">
                <a16:creationId xmlns:a16="http://schemas.microsoft.com/office/drawing/2014/main" id="{E5474FC6-27A9-4B48-B20A-65AF22EDB9F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87788" y="1709737"/>
            <a:ext cx="46291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3561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B96CB-29C1-4C45-B2A6-395049B6601E}"/>
              </a:ext>
            </a:extLst>
          </p:cNvPr>
          <p:cNvSpPr>
            <a:spLocks noGrp="1"/>
          </p:cNvSpPr>
          <p:nvPr>
            <p:ph type="title"/>
          </p:nvPr>
        </p:nvSpPr>
        <p:spPr/>
        <p:txBody>
          <a:bodyPr>
            <a:noAutofit/>
          </a:bodyPr>
          <a:lstStyle/>
          <a:p>
            <a:r>
              <a:rPr lang="en-US" altLang="en-US" sz="1600" dirty="0"/>
              <a:t>Blanche of Castile, Louis IX, and two monks, dedication page (folio 8 recto) of a moralized Bible, from Paris, France, 1226-1234. Ink, tempera, and gold leaf on vellum, 1’</a:t>
            </a:r>
            <a:r>
              <a:rPr lang="en-US" altLang="ja-JP" sz="1600" dirty="0"/>
              <a:t> 3” x 10 1/2”. Pierpont Morgan Library, New York.</a:t>
            </a:r>
            <a:endParaRPr lang="en-US" sz="1600" dirty="0"/>
          </a:p>
        </p:txBody>
      </p:sp>
      <p:sp>
        <p:nvSpPr>
          <p:cNvPr id="4" name="Text Placeholder 3">
            <a:extLst>
              <a:ext uri="{FF2B5EF4-FFF2-40B4-BE49-F238E27FC236}">
                <a16:creationId xmlns:a16="http://schemas.microsoft.com/office/drawing/2014/main" id="{83DCBF35-9229-8848-928B-98382AF2D13D}"/>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a moralized Bible</a:t>
            </a:r>
          </a:p>
          <a:p>
            <a:pPr marL="285750" indent="-285750">
              <a:buFont typeface="Arial" panose="020B0604020202020204" pitchFamily="34" charset="0"/>
              <a:buChar char="•"/>
            </a:pPr>
            <a:r>
              <a:rPr lang="en-US" dirty="0"/>
              <a:t>Blanche of Castile ordered the Morgan Bible during her regency for her teenage son</a:t>
            </a:r>
          </a:p>
          <a:p>
            <a:pPr marL="285750" indent="-285750">
              <a:buFont typeface="Arial" panose="020B0604020202020204" pitchFamily="34" charset="0"/>
              <a:buChar char="•"/>
            </a:pPr>
            <a:r>
              <a:rPr lang="en-US" dirty="0"/>
              <a:t>a monk + a professional lay scribe</a:t>
            </a:r>
          </a:p>
          <a:p>
            <a:pPr marL="285750" indent="-285750">
              <a:buFont typeface="Arial" panose="020B0604020202020204" pitchFamily="34" charset="0"/>
              <a:buChar char="•"/>
            </a:pPr>
            <a:r>
              <a:rPr lang="en-US" dirty="0"/>
              <a:t>from monastic scriptoria to urban workshops of professional artists</a:t>
            </a:r>
          </a:p>
          <a:p>
            <a:pPr marL="285750" indent="-285750">
              <a:buFont typeface="Arial" panose="020B0604020202020204" pitchFamily="34" charset="0"/>
              <a:buChar char="•"/>
            </a:pPr>
            <a:r>
              <a:rPr lang="en-US" dirty="0"/>
              <a:t>Saint Louis was an avid collector of books.</a:t>
            </a:r>
          </a:p>
        </p:txBody>
      </p:sp>
      <p:pic>
        <p:nvPicPr>
          <p:cNvPr id="5" name="Picture 1" descr="fig_13-31.jpg">
            <a:extLst>
              <a:ext uri="{FF2B5EF4-FFF2-40B4-BE49-F238E27FC236}">
                <a16:creationId xmlns:a16="http://schemas.microsoft.com/office/drawing/2014/main" id="{796CAB2E-E847-274E-949D-DB199E57B3B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45013" y="1195387"/>
            <a:ext cx="33147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8516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C7FC6-0E21-C44B-BF35-1836ACB92AE9}"/>
              </a:ext>
            </a:extLst>
          </p:cNvPr>
          <p:cNvSpPr>
            <a:spLocks noGrp="1"/>
          </p:cNvSpPr>
          <p:nvPr>
            <p:ph type="title"/>
          </p:nvPr>
        </p:nvSpPr>
        <p:spPr/>
        <p:txBody>
          <a:bodyPr>
            <a:noAutofit/>
          </a:bodyPr>
          <a:lstStyle/>
          <a:p>
            <a:r>
              <a:rPr lang="en-US" altLang="en-US" sz="1800" i="1" dirty="0"/>
              <a:t>Castle of Love</a:t>
            </a:r>
            <a:r>
              <a:rPr lang="en-US" altLang="en-US" sz="1800" dirty="0"/>
              <a:t>, lid of a jewelry box, from Paris, France, ca. 1330-1350. Ivory and iron, </a:t>
            </a:r>
            <a:br>
              <a:rPr lang="en-US" altLang="en-US" sz="1800" dirty="0"/>
            </a:br>
            <a:r>
              <a:rPr lang="en-US" altLang="en-US" sz="1800" dirty="0"/>
              <a:t>4 1/2” x</a:t>
            </a:r>
            <a:r>
              <a:rPr lang="en-US" altLang="ja-JP" sz="1800" dirty="0"/>
              <a:t> 9 3/4”. Walters Art Museum, Baltimore.</a:t>
            </a:r>
            <a:endParaRPr lang="en-US" sz="1800" dirty="0"/>
          </a:p>
        </p:txBody>
      </p:sp>
      <p:sp>
        <p:nvSpPr>
          <p:cNvPr id="4" name="Text Placeholder 3">
            <a:extLst>
              <a:ext uri="{FF2B5EF4-FFF2-40B4-BE49-F238E27FC236}">
                <a16:creationId xmlns:a16="http://schemas.microsoft.com/office/drawing/2014/main" id="{94B793A7-62C0-664A-A494-E7F8504BA23D}"/>
              </a:ext>
            </a:extLst>
          </p:cNvPr>
          <p:cNvSpPr>
            <a:spLocks noGrp="1"/>
          </p:cNvSpPr>
          <p:nvPr>
            <p:ph type="body" sz="half" idx="2"/>
          </p:nvPr>
        </p:nvSpPr>
        <p:spPr/>
        <p:txBody>
          <a:bodyPr/>
          <a:lstStyle/>
          <a:p>
            <a:endParaRPr lang="en-US"/>
          </a:p>
        </p:txBody>
      </p:sp>
      <p:pic>
        <p:nvPicPr>
          <p:cNvPr id="5" name="Content Placeholder 4" descr="18-38.jpg">
            <a:extLst>
              <a:ext uri="{FF2B5EF4-FFF2-40B4-BE49-F238E27FC236}">
                <a16:creationId xmlns:a16="http://schemas.microsoft.com/office/drawing/2014/main" id="{008BB075-CB10-E84D-BE5A-4D2F8E311BE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026" b="-5026"/>
          <a:stretch>
            <a:fillRect/>
          </a:stretch>
        </p:blipFill>
        <p:spPr bwMode="auto">
          <a:xfrm>
            <a:off x="3887788" y="2156305"/>
            <a:ext cx="4629150" cy="253586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1103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28234-532C-DD4B-B9F8-ED8D28325656}"/>
              </a:ext>
            </a:extLst>
          </p:cNvPr>
          <p:cNvSpPr>
            <a:spLocks noGrp="1"/>
          </p:cNvSpPr>
          <p:nvPr>
            <p:ph type="title"/>
          </p:nvPr>
        </p:nvSpPr>
        <p:spPr/>
        <p:txBody>
          <a:bodyPr>
            <a:noAutofit/>
          </a:bodyPr>
          <a:lstStyle/>
          <a:p>
            <a:r>
              <a:rPr lang="en-US" altLang="en-US" sz="1800" dirty="0"/>
              <a:t>Circle of Simone Martini (fl. 1315-47) and Lippo Memmi (c. 1317-47), </a:t>
            </a:r>
            <a:r>
              <a:rPr lang="en-US" altLang="en-US" sz="1800" i="1" dirty="0"/>
              <a:t>The Glorification of Saint Thomas Aquinas</a:t>
            </a:r>
            <a:r>
              <a:rPr lang="en-US" altLang="en-US" sz="1800" dirty="0"/>
              <a:t>, ca. 1340-45. Tempera on panel.</a:t>
            </a:r>
            <a:endParaRPr lang="en-US" sz="1800" dirty="0"/>
          </a:p>
        </p:txBody>
      </p:sp>
      <p:sp>
        <p:nvSpPr>
          <p:cNvPr id="4" name="Text Placeholder 3">
            <a:extLst>
              <a:ext uri="{FF2B5EF4-FFF2-40B4-BE49-F238E27FC236}">
                <a16:creationId xmlns:a16="http://schemas.microsoft.com/office/drawing/2014/main" id="{90861F4C-0FF2-CF4A-B2D2-CEF4EA29371E}"/>
              </a:ext>
            </a:extLst>
          </p:cNvPr>
          <p:cNvSpPr>
            <a:spLocks noGrp="1"/>
          </p:cNvSpPr>
          <p:nvPr>
            <p:ph type="body" sz="half" idx="2"/>
          </p:nvPr>
        </p:nvSpPr>
        <p:spPr/>
        <p:txBody>
          <a:bodyPr>
            <a:normAutofit fontScale="92500" lnSpcReduction="10000"/>
          </a:bodyPr>
          <a:lstStyle/>
          <a:p>
            <a:pPr marL="285750" indent="-285750">
              <a:lnSpc>
                <a:spcPct val="120000"/>
              </a:lnSpc>
              <a:buFont typeface="Arial" panose="020B0604020202020204" pitchFamily="34" charset="0"/>
              <a:buChar char="•"/>
            </a:pPr>
            <a:r>
              <a:rPr lang="en-US" altLang="en-US" dirty="0"/>
              <a:t>Thomas Aquinas (1225-1274), </a:t>
            </a:r>
            <a:r>
              <a:rPr lang="en-US" i="1" dirty="0"/>
              <a:t>Summa Theologica</a:t>
            </a:r>
            <a:r>
              <a:rPr lang="en-US" dirty="0"/>
              <a:t> (</a:t>
            </a:r>
            <a:r>
              <a:rPr lang="en-US" i="1" dirty="0"/>
              <a:t>Compendium of Theology</a:t>
            </a:r>
            <a:r>
              <a:rPr lang="en-US" dirty="0"/>
              <a:t>)</a:t>
            </a:r>
          </a:p>
          <a:p>
            <a:pPr marL="285750" indent="-285750">
              <a:lnSpc>
                <a:spcPct val="120000"/>
              </a:lnSpc>
              <a:buFont typeface="Arial" panose="020B0604020202020204" pitchFamily="34" charset="0"/>
              <a:buChar char="•"/>
            </a:pPr>
            <a:r>
              <a:rPr lang="en-US" dirty="0"/>
              <a:t>Scholasticism (the Gothic school of philosophy in which scholars applied Aristotle’s system of rational inquiry to the interpretation of religious belief)</a:t>
            </a:r>
          </a:p>
          <a:p>
            <a:pPr marL="285750" indent="-285750">
              <a:lnSpc>
                <a:spcPct val="120000"/>
              </a:lnSpc>
              <a:buFont typeface="Arial" panose="020B0604020202020204" pitchFamily="34" charset="0"/>
              <a:buChar char="•"/>
            </a:pPr>
            <a:r>
              <a:rPr lang="en-US" dirty="0"/>
              <a:t>Aristotelian philosophy</a:t>
            </a:r>
          </a:p>
          <a:p>
            <a:pPr marL="285750" indent="-285750">
              <a:lnSpc>
                <a:spcPct val="120000"/>
              </a:lnSpc>
              <a:buFont typeface="Arial" panose="020B0604020202020204" pitchFamily="34" charset="0"/>
              <a:buChar char="•"/>
            </a:pPr>
            <a:r>
              <a:rPr lang="en-US" dirty="0"/>
              <a:t>to prove the existence of God by rational argument</a:t>
            </a:r>
          </a:p>
          <a:p>
            <a:pPr marL="285750" indent="-285750">
              <a:lnSpc>
                <a:spcPct val="120000"/>
              </a:lnSpc>
              <a:buFont typeface="Arial" panose="020B0604020202020204" pitchFamily="34" charset="0"/>
              <a:buChar char="•"/>
            </a:pPr>
            <a:r>
              <a:rPr lang="en-US" dirty="0"/>
              <a:t>Averroes</a:t>
            </a:r>
          </a:p>
        </p:txBody>
      </p:sp>
      <p:pic>
        <p:nvPicPr>
          <p:cNvPr id="5" name="Content Placeholder 4">
            <a:extLst>
              <a:ext uri="{FF2B5EF4-FFF2-40B4-BE49-F238E27FC236}">
                <a16:creationId xmlns:a16="http://schemas.microsoft.com/office/drawing/2014/main" id="{8419584A-A78A-1A40-938E-7B0998DE9001}"/>
              </a:ext>
            </a:extLst>
          </p:cNvPr>
          <p:cNvPicPr>
            <a:picLocks noGrp="1" noChangeAspect="1"/>
          </p:cNvPicPr>
          <p:nvPr>
            <p:ph idx="1"/>
          </p:nvPr>
        </p:nvPicPr>
        <p:blipFill>
          <a:blip r:embed="rId2"/>
          <a:stretch>
            <a:fillRect/>
          </a:stretch>
        </p:blipFill>
        <p:spPr>
          <a:xfrm>
            <a:off x="4555611" y="987425"/>
            <a:ext cx="3293504" cy="4873625"/>
          </a:xfrm>
          <a:prstGeom prst="rect">
            <a:avLst/>
          </a:prstGeom>
        </p:spPr>
      </p:pic>
    </p:spTree>
    <p:extLst>
      <p:ext uri="{BB962C8B-B14F-4D97-AF65-F5344CB8AC3E}">
        <p14:creationId xmlns:p14="http://schemas.microsoft.com/office/powerpoint/2010/main" val="3010341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6C054-AB60-F142-AADB-ECE5F7743E3E}"/>
              </a:ext>
            </a:extLst>
          </p:cNvPr>
          <p:cNvSpPr>
            <a:spLocks noGrp="1"/>
          </p:cNvSpPr>
          <p:nvPr>
            <p:ph type="title"/>
          </p:nvPr>
        </p:nvSpPr>
        <p:spPr/>
        <p:txBody>
          <a:bodyPr>
            <a:noAutofit/>
          </a:bodyPr>
          <a:lstStyle/>
          <a:p>
            <a:r>
              <a:rPr lang="en-US" altLang="en-US" sz="1400" dirty="0"/>
              <a:t>Nicholas of Verdun, general view of the </a:t>
            </a:r>
            <a:r>
              <a:rPr lang="en-US" altLang="en-US" sz="1400" i="1" dirty="0" err="1"/>
              <a:t>Klosterneuburg</a:t>
            </a:r>
            <a:r>
              <a:rPr lang="en-US" altLang="en-US" sz="1400" i="1" dirty="0"/>
              <a:t> Altar</a:t>
            </a:r>
            <a:r>
              <a:rPr lang="en-US" altLang="en-US" sz="1400" dirty="0"/>
              <a:t>,</a:t>
            </a:r>
            <a:r>
              <a:rPr lang="en-US" altLang="en-US" sz="1400" i="1" dirty="0"/>
              <a:t> </a:t>
            </a:r>
            <a:r>
              <a:rPr lang="en-US" altLang="en-US" sz="1400" dirty="0"/>
              <a:t>from the abbey church at </a:t>
            </a:r>
            <a:r>
              <a:rPr lang="en-US" altLang="en-US" sz="1400" dirty="0" err="1"/>
              <a:t>Klosterneuburg</a:t>
            </a:r>
            <a:r>
              <a:rPr lang="en-US" altLang="en-US" sz="1400" dirty="0"/>
              <a:t>, Austria, 1181; refashioned after 1330. Gilded copper and enamel in wooden frames, </a:t>
            </a:r>
            <a:br>
              <a:rPr lang="en-US" altLang="en-US" sz="1400" dirty="0"/>
            </a:br>
            <a:r>
              <a:rPr lang="en-US" altLang="en-US" sz="1400" dirty="0"/>
              <a:t>3’</a:t>
            </a:r>
            <a:r>
              <a:rPr lang="en-US" altLang="ja-JP" sz="1400" dirty="0"/>
              <a:t> 6 3/4” high. </a:t>
            </a:r>
            <a:r>
              <a:rPr lang="en-US" altLang="ja-JP" sz="1400" dirty="0" err="1"/>
              <a:t>Stiftsmuseum</a:t>
            </a:r>
            <a:r>
              <a:rPr lang="en-US" altLang="ja-JP" sz="1400" dirty="0"/>
              <a:t>, </a:t>
            </a:r>
            <a:r>
              <a:rPr lang="en-US" altLang="ja-JP" sz="1400" dirty="0" err="1"/>
              <a:t>Klosterneuburg</a:t>
            </a:r>
            <a:r>
              <a:rPr lang="en-US" altLang="ja-JP" sz="1400" dirty="0"/>
              <a:t>.</a:t>
            </a:r>
            <a:endParaRPr lang="en-US" sz="1400" dirty="0"/>
          </a:p>
        </p:txBody>
      </p:sp>
      <p:sp>
        <p:nvSpPr>
          <p:cNvPr id="4" name="Text Placeholder 3">
            <a:extLst>
              <a:ext uri="{FF2B5EF4-FFF2-40B4-BE49-F238E27FC236}">
                <a16:creationId xmlns:a16="http://schemas.microsoft.com/office/drawing/2014/main" id="{09713B44-0152-A24E-B8D4-E9A65863327B}"/>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the leading </a:t>
            </a:r>
            <a:r>
              <a:rPr lang="en-US" dirty="0" err="1"/>
              <a:t>Mosan</a:t>
            </a:r>
            <a:r>
              <a:rPr lang="en-US" dirty="0"/>
              <a:t> artist of the late 12</a:t>
            </a:r>
            <a:r>
              <a:rPr lang="en-US" baseline="30000" dirty="0"/>
              <a:t>th</a:t>
            </a:r>
            <a:r>
              <a:rPr lang="en-US" dirty="0"/>
              <a:t> and early 13</a:t>
            </a:r>
            <a:r>
              <a:rPr lang="en-US" baseline="30000" dirty="0"/>
              <a:t>th</a:t>
            </a:r>
            <a:r>
              <a:rPr lang="en-US" dirty="0"/>
              <a:t> centuries</a:t>
            </a:r>
          </a:p>
          <a:p>
            <a:pPr marL="285750" indent="-285750">
              <a:buFont typeface="Arial" panose="020B0604020202020204" pitchFamily="34" charset="0"/>
              <a:buChar char="•"/>
            </a:pPr>
            <a:r>
              <a:rPr lang="en-US" dirty="0"/>
              <a:t>a gilded copper and enamel ambo for the Benedictine abbey church at </a:t>
            </a:r>
            <a:r>
              <a:rPr lang="en-US" dirty="0" err="1"/>
              <a:t>Klosterneuburg</a:t>
            </a:r>
            <a:endParaRPr lang="en-US" dirty="0"/>
          </a:p>
          <a:p>
            <a:pPr marL="285750" indent="-285750">
              <a:buFont typeface="Arial" panose="020B0604020202020204" pitchFamily="34" charset="0"/>
              <a:buChar char="•"/>
            </a:pPr>
            <a:r>
              <a:rPr lang="en-US" dirty="0"/>
              <a:t>altarpiece</a:t>
            </a:r>
          </a:p>
          <a:p>
            <a:pPr marL="285750" indent="-285750">
              <a:buFont typeface="Arial" panose="020B0604020202020204" pitchFamily="34" charset="0"/>
              <a:buChar char="•"/>
            </a:pPr>
            <a:r>
              <a:rPr lang="en-US" dirty="0"/>
              <a:t>triptych</a:t>
            </a:r>
          </a:p>
          <a:p>
            <a:pPr marL="285750" indent="-285750">
              <a:buFont typeface="Arial" panose="020B0604020202020204" pitchFamily="34" charset="0"/>
              <a:buChar char="•"/>
            </a:pPr>
            <a:r>
              <a:rPr lang="en-US" i="1" dirty="0"/>
              <a:t>ante </a:t>
            </a:r>
            <a:r>
              <a:rPr lang="en-US" i="1" dirty="0" err="1"/>
              <a:t>legem</a:t>
            </a:r>
            <a:r>
              <a:rPr lang="en-US" i="1" dirty="0"/>
              <a:t> </a:t>
            </a:r>
            <a:r>
              <a:rPr lang="en-US" dirty="0"/>
              <a:t>+ </a:t>
            </a:r>
            <a:r>
              <a:rPr lang="en-US" i="1" dirty="0"/>
              <a:t>sub </a:t>
            </a:r>
            <a:r>
              <a:rPr lang="en-US" i="1" dirty="0" err="1"/>
              <a:t>gracia</a:t>
            </a:r>
            <a:r>
              <a:rPr lang="en-US" dirty="0"/>
              <a:t> + </a:t>
            </a:r>
            <a:r>
              <a:rPr lang="en-US" i="1" dirty="0"/>
              <a:t>sub </a:t>
            </a:r>
            <a:r>
              <a:rPr lang="en-US" i="1" dirty="0" err="1"/>
              <a:t>lege</a:t>
            </a:r>
            <a:endParaRPr lang="en-US" i="1" dirty="0"/>
          </a:p>
          <a:p>
            <a:pPr marL="285750" indent="-285750">
              <a:buFont typeface="Arial" panose="020B0604020202020204" pitchFamily="34" charset="0"/>
              <a:buChar char="•"/>
            </a:pPr>
            <a:r>
              <a:rPr lang="en-US" dirty="0"/>
              <a:t>Christ’s crucifixion – Abraham’s sacrifice of Isaac</a:t>
            </a:r>
          </a:p>
        </p:txBody>
      </p:sp>
      <p:pic>
        <p:nvPicPr>
          <p:cNvPr id="5" name="Picture 5" descr="18-52A">
            <a:extLst>
              <a:ext uri="{FF2B5EF4-FFF2-40B4-BE49-F238E27FC236}">
                <a16:creationId xmlns:a16="http://schemas.microsoft.com/office/drawing/2014/main" id="{8BFF5490-EBFA-7D40-8B76-F93A92C31E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87788" y="1513795"/>
            <a:ext cx="4629150" cy="382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0192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DCB42-18FB-2143-8515-A0BAB745C386}"/>
              </a:ext>
            </a:extLst>
          </p:cNvPr>
          <p:cNvSpPr>
            <a:spLocks noGrp="1"/>
          </p:cNvSpPr>
          <p:nvPr>
            <p:ph type="title"/>
          </p:nvPr>
        </p:nvSpPr>
        <p:spPr/>
        <p:txBody>
          <a:bodyPr>
            <a:noAutofit/>
          </a:bodyPr>
          <a:lstStyle/>
          <a:p>
            <a:r>
              <a:rPr lang="en-US" altLang="en-US" sz="1600" dirty="0"/>
              <a:t>Nicholas of Verdun, </a:t>
            </a:r>
            <a:r>
              <a:rPr lang="en-US" altLang="en-US" sz="1600" i="1" dirty="0"/>
              <a:t>Shrine of the Three Kings</a:t>
            </a:r>
            <a:r>
              <a:rPr lang="en-US" altLang="en-US" sz="1600" dirty="0"/>
              <a:t>, from Cologne Cathedral, Cologne, Germany, begun ca. 1190. Silver, bronze, enamel, and gemstones, 5’</a:t>
            </a:r>
            <a:r>
              <a:rPr lang="en-US" altLang="ja-JP" sz="1600" dirty="0"/>
              <a:t> 8” x 6’ x 3’ 8”. Cathedral Treasury, Cologne.</a:t>
            </a:r>
            <a:endParaRPr lang="en-US" sz="1600" dirty="0"/>
          </a:p>
        </p:txBody>
      </p:sp>
      <p:sp>
        <p:nvSpPr>
          <p:cNvPr id="4" name="Text Placeholder 3">
            <a:extLst>
              <a:ext uri="{FF2B5EF4-FFF2-40B4-BE49-F238E27FC236}">
                <a16:creationId xmlns:a16="http://schemas.microsoft.com/office/drawing/2014/main" id="{C836F20D-F309-9048-BB86-C1BEFBBD8C2C}"/>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reliquary</a:t>
            </a:r>
          </a:p>
          <a:p>
            <a:pPr marL="285750" indent="-285750">
              <a:buFont typeface="Arial" panose="020B0604020202020204" pitchFamily="34" charset="0"/>
              <a:buChar char="•"/>
            </a:pPr>
            <a:r>
              <a:rPr lang="en-US" dirty="0"/>
              <a:t>archbishop of Cologne</a:t>
            </a:r>
          </a:p>
          <a:p>
            <a:pPr marL="285750" indent="-285750">
              <a:buFont typeface="Arial" panose="020B0604020202020204" pitchFamily="34" charset="0"/>
              <a:buChar char="•"/>
            </a:pPr>
            <a:r>
              <a:rPr lang="en-US" dirty="0"/>
              <a:t>Holy Roman Emperor Frederick Barbarossa (r. 1155-1190)</a:t>
            </a:r>
          </a:p>
          <a:p>
            <a:pPr marL="285750" indent="-285750">
              <a:buFont typeface="Arial" panose="020B0604020202020204" pitchFamily="34" charset="0"/>
              <a:buChar char="•"/>
            </a:pPr>
            <a:r>
              <a:rPr lang="en-US" dirty="0"/>
              <a:t>The three kings’ relics gave the archbishop and his successors the right to crown German kings.</a:t>
            </a:r>
          </a:p>
          <a:p>
            <a:pPr marL="285750" indent="-285750">
              <a:buFont typeface="Arial" panose="020B0604020202020204" pitchFamily="34" charset="0"/>
              <a:buChar char="•"/>
            </a:pPr>
            <a:r>
              <a:rPr lang="en-US" dirty="0"/>
              <a:t>a </a:t>
            </a:r>
            <a:r>
              <a:rPr lang="en-US" dirty="0" err="1"/>
              <a:t>basilican</a:t>
            </a:r>
            <a:r>
              <a:rPr lang="en-US" dirty="0"/>
              <a:t> church</a:t>
            </a:r>
          </a:p>
          <a:p>
            <a:pPr marL="285750" indent="-285750">
              <a:buFont typeface="Arial" panose="020B0604020202020204" pitchFamily="34" charset="0"/>
              <a:buChar char="•"/>
            </a:pPr>
            <a:r>
              <a:rPr lang="en-US" dirty="0"/>
              <a:t>imperial patronage of Christianity</a:t>
            </a:r>
          </a:p>
        </p:txBody>
      </p:sp>
      <p:pic>
        <p:nvPicPr>
          <p:cNvPr id="5" name="Picture 6" descr="1853">
            <a:extLst>
              <a:ext uri="{FF2B5EF4-FFF2-40B4-BE49-F238E27FC236}">
                <a16:creationId xmlns:a16="http://schemas.microsoft.com/office/drawing/2014/main" id="{66F02184-3A14-B84B-8BAC-E1A7061EBE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87788" y="1527959"/>
            <a:ext cx="4629150" cy="3792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6711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52CC5-551F-9041-969B-8A2C2971466A}"/>
              </a:ext>
            </a:extLst>
          </p:cNvPr>
          <p:cNvSpPr>
            <a:spLocks noGrp="1"/>
          </p:cNvSpPr>
          <p:nvPr>
            <p:ph type="title"/>
          </p:nvPr>
        </p:nvSpPr>
        <p:spPr/>
        <p:txBody>
          <a:bodyPr>
            <a:noAutofit/>
          </a:bodyPr>
          <a:lstStyle/>
          <a:p>
            <a:r>
              <a:rPr lang="en-US" altLang="en-US" sz="2000" dirty="0" err="1"/>
              <a:t>Naumburg</a:t>
            </a:r>
            <a:r>
              <a:rPr lang="en-US" altLang="en-US" sz="2000" dirty="0"/>
              <a:t> Master,</a:t>
            </a:r>
            <a:r>
              <a:rPr lang="en-US" altLang="en-US" sz="2000" b="1" dirty="0"/>
              <a:t> </a:t>
            </a:r>
            <a:r>
              <a:rPr lang="en-US" altLang="en-US" sz="2000" i="1" dirty="0"/>
              <a:t>Crucifixion</a:t>
            </a:r>
            <a:r>
              <a:rPr lang="en-US" altLang="en-US" sz="2000" dirty="0"/>
              <a:t>, west choir screen of </a:t>
            </a:r>
            <a:r>
              <a:rPr lang="en-US" altLang="en-US" sz="2000" dirty="0" err="1"/>
              <a:t>Naumburg</a:t>
            </a:r>
            <a:r>
              <a:rPr lang="en-US" altLang="en-US" sz="2000" dirty="0"/>
              <a:t> Cathedral, </a:t>
            </a:r>
            <a:r>
              <a:rPr lang="en-US" altLang="en-US" sz="2000" dirty="0" err="1"/>
              <a:t>Naumburg</a:t>
            </a:r>
            <a:r>
              <a:rPr lang="en-US" altLang="en-US" sz="2000" dirty="0"/>
              <a:t>, Germany, ca. 1249-1255.</a:t>
            </a:r>
            <a:endParaRPr lang="en-US" sz="2000" dirty="0"/>
          </a:p>
        </p:txBody>
      </p:sp>
      <p:sp>
        <p:nvSpPr>
          <p:cNvPr id="4" name="Text Placeholder 3">
            <a:extLst>
              <a:ext uri="{FF2B5EF4-FFF2-40B4-BE49-F238E27FC236}">
                <a16:creationId xmlns:a16="http://schemas.microsoft.com/office/drawing/2014/main" id="{03CBB005-B97C-B445-BB6A-97C1D0E39B38}"/>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a portal to the western choir</a:t>
            </a:r>
          </a:p>
          <a:p>
            <a:pPr marL="285750" indent="-285750">
              <a:buFont typeface="Arial" panose="020B0604020202020204" pitchFamily="34" charset="0"/>
              <a:buChar char="•"/>
            </a:pPr>
            <a:r>
              <a:rPr lang="en-US" dirty="0"/>
              <a:t>life-size figures</a:t>
            </a:r>
          </a:p>
          <a:p>
            <a:pPr marL="285750" indent="-285750">
              <a:buFont typeface="Arial" panose="020B0604020202020204" pitchFamily="34" charset="0"/>
              <a:buChar char="•"/>
            </a:pPr>
            <a:r>
              <a:rPr lang="en-US" dirty="0"/>
              <a:t>bishop</a:t>
            </a:r>
          </a:p>
          <a:p>
            <a:pPr marL="285750" indent="-285750">
              <a:buFont typeface="Arial" panose="020B0604020202020204" pitchFamily="34" charset="0"/>
              <a:buChar char="•"/>
            </a:pPr>
            <a:r>
              <a:rPr lang="en-US" dirty="0"/>
              <a:t>the rebuilding of the Romanesque cathedral at </a:t>
            </a:r>
            <a:r>
              <a:rPr lang="en-US" dirty="0" err="1"/>
              <a:t>Naumburg</a:t>
            </a:r>
            <a:endParaRPr lang="en-US" dirty="0"/>
          </a:p>
          <a:p>
            <a:pPr marL="285750" indent="-285750">
              <a:buFont typeface="Arial" panose="020B0604020202020204" pitchFamily="34" charset="0"/>
              <a:buChar char="•"/>
            </a:pPr>
            <a:r>
              <a:rPr lang="en-US" dirty="0"/>
              <a:t>a memorial to 12 donors of the original 11</a:t>
            </a:r>
            <a:r>
              <a:rPr lang="en-US" baseline="30000" dirty="0"/>
              <a:t>th</a:t>
            </a:r>
            <a:r>
              <a:rPr lang="en-US" dirty="0"/>
              <a:t>-c. church</a:t>
            </a:r>
          </a:p>
        </p:txBody>
      </p:sp>
      <p:pic>
        <p:nvPicPr>
          <p:cNvPr id="5" name="Picture 5" descr="18-49A">
            <a:extLst>
              <a:ext uri="{FF2B5EF4-FFF2-40B4-BE49-F238E27FC236}">
                <a16:creationId xmlns:a16="http://schemas.microsoft.com/office/drawing/2014/main" id="{CA142CAF-37F1-1444-9AAC-52133E6275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5945" y="987425"/>
            <a:ext cx="3252835"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0385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C0A93-D925-2C48-86FC-E50690235D91}"/>
              </a:ext>
            </a:extLst>
          </p:cNvPr>
          <p:cNvSpPr>
            <a:spLocks noGrp="1"/>
          </p:cNvSpPr>
          <p:nvPr>
            <p:ph type="title"/>
          </p:nvPr>
        </p:nvSpPr>
        <p:spPr/>
        <p:txBody>
          <a:bodyPr>
            <a:noAutofit/>
          </a:bodyPr>
          <a:lstStyle/>
          <a:p>
            <a:r>
              <a:rPr lang="en-US" altLang="en-US" sz="1800" dirty="0"/>
              <a:t>Virgin with the Dead Christ (</a:t>
            </a:r>
            <a:r>
              <a:rPr lang="en-US" altLang="en-US" sz="1800" i="1" dirty="0" err="1"/>
              <a:t>Röttgen</a:t>
            </a:r>
            <a:r>
              <a:rPr lang="en-US" altLang="en-US" sz="1800" i="1" dirty="0"/>
              <a:t> Pietà</a:t>
            </a:r>
            <a:r>
              <a:rPr lang="en-US" altLang="en-US" sz="1800" dirty="0"/>
              <a:t>), from the Rhineland, Germany, ca. 1300-1325. Painted wood, 2’</a:t>
            </a:r>
            <a:r>
              <a:rPr lang="en-US" altLang="ja-JP" sz="1800" dirty="0"/>
              <a:t> 10 1/2” high. </a:t>
            </a:r>
            <a:r>
              <a:rPr lang="en-US" altLang="ja-JP" sz="1800" dirty="0" err="1"/>
              <a:t>Rheinisches</a:t>
            </a:r>
            <a:r>
              <a:rPr lang="en-US" altLang="ja-JP" sz="1800" dirty="0"/>
              <a:t> </a:t>
            </a:r>
            <a:r>
              <a:rPr lang="en-US" altLang="ja-JP" sz="1800" dirty="0" err="1"/>
              <a:t>Landemuseum</a:t>
            </a:r>
            <a:r>
              <a:rPr lang="en-US" altLang="ja-JP" sz="1800" dirty="0"/>
              <a:t>, Bonn.</a:t>
            </a:r>
            <a:endParaRPr lang="en-US" sz="1800" dirty="0"/>
          </a:p>
        </p:txBody>
      </p:sp>
      <p:sp>
        <p:nvSpPr>
          <p:cNvPr id="4" name="Text Placeholder 3">
            <a:extLst>
              <a:ext uri="{FF2B5EF4-FFF2-40B4-BE49-F238E27FC236}">
                <a16:creationId xmlns:a16="http://schemas.microsoft.com/office/drawing/2014/main" id="{26C6A8C9-F948-6144-AF42-E000B4AC3D3B}"/>
              </a:ext>
            </a:extLst>
          </p:cNvPr>
          <p:cNvSpPr>
            <a:spLocks noGrp="1"/>
          </p:cNvSpPr>
          <p:nvPr>
            <p:ph type="body" sz="half" idx="2"/>
          </p:nvPr>
        </p:nvSpPr>
        <p:spPr/>
        <p:txBody>
          <a:bodyPr/>
          <a:lstStyle/>
          <a:p>
            <a:endParaRPr lang="en-US"/>
          </a:p>
        </p:txBody>
      </p:sp>
      <p:pic>
        <p:nvPicPr>
          <p:cNvPr id="5" name="Picture 1" descr="fig_13-50.jpg">
            <a:extLst>
              <a:ext uri="{FF2B5EF4-FFF2-40B4-BE49-F238E27FC236}">
                <a16:creationId xmlns:a16="http://schemas.microsoft.com/office/drawing/2014/main" id="{5D979E5E-4F02-E043-9FBC-8D7F83470FF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96282" y="987425"/>
            <a:ext cx="3212161"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7709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00235-10EE-1A4D-AB9B-BD1466BABE20}"/>
              </a:ext>
            </a:extLst>
          </p:cNvPr>
          <p:cNvSpPr>
            <a:spLocks noGrp="1"/>
          </p:cNvSpPr>
          <p:nvPr>
            <p:ph type="title"/>
          </p:nvPr>
        </p:nvSpPr>
        <p:spPr/>
        <p:txBody>
          <a:bodyPr>
            <a:noAutofit/>
          </a:bodyPr>
          <a:lstStyle/>
          <a:p>
            <a:r>
              <a:rPr lang="en-US" sz="1800" dirty="0"/>
              <a:t>Angel shows John the New Jerusalem. Trinity Apocalypse, ca. 1255-60. Cambridge, Trinity College Library, R.16.2., fol. 25v. Illumination on parchment.</a:t>
            </a:r>
          </a:p>
        </p:txBody>
      </p:sp>
      <p:sp>
        <p:nvSpPr>
          <p:cNvPr id="4" name="Text Placeholder 3">
            <a:extLst>
              <a:ext uri="{FF2B5EF4-FFF2-40B4-BE49-F238E27FC236}">
                <a16:creationId xmlns:a16="http://schemas.microsoft.com/office/drawing/2014/main" id="{AD7F0FA6-B865-6A45-B5BD-AA2107835D65}"/>
              </a:ext>
            </a:extLst>
          </p:cNvPr>
          <p:cNvSpPr>
            <a:spLocks noGrp="1"/>
          </p:cNvSpPr>
          <p:nvPr>
            <p:ph type="body" sz="half" idx="2"/>
          </p:nvPr>
        </p:nvSpPr>
        <p:spPr/>
        <p:txBody>
          <a:bodyPr>
            <a:normAutofit fontScale="92500"/>
          </a:bodyPr>
          <a:lstStyle/>
          <a:p>
            <a:pPr marL="285750" indent="-285750">
              <a:buFont typeface="Arial" panose="020B0604020202020204" pitchFamily="34" charset="0"/>
              <a:buChar char="•"/>
            </a:pPr>
            <a:r>
              <a:rPr lang="en-US" dirty="0"/>
              <a:t>apocalypse manuscript</a:t>
            </a:r>
          </a:p>
          <a:p>
            <a:pPr marL="285750" indent="-285750">
              <a:buFont typeface="Arial" panose="020B0604020202020204" pitchFamily="34" charset="0"/>
              <a:buChar char="•"/>
            </a:pPr>
            <a:r>
              <a:rPr lang="en-US" dirty="0"/>
              <a:t>bird’s eye view of the Heavenly Jerusalem</a:t>
            </a:r>
          </a:p>
          <a:p>
            <a:pPr marL="285750" indent="-285750">
              <a:buFont typeface="Arial" panose="020B0604020202020204" pitchFamily="34" charset="0"/>
              <a:buChar char="•"/>
            </a:pPr>
            <a:r>
              <a:rPr lang="en-US" dirty="0"/>
              <a:t>a walled city in the form of a perfect square with 12 gates</a:t>
            </a:r>
          </a:p>
          <a:p>
            <a:pPr marL="285750" indent="-285750">
              <a:buFont typeface="Arial" panose="020B0604020202020204" pitchFamily="34" charset="0"/>
              <a:buChar char="•"/>
            </a:pPr>
            <a:r>
              <a:rPr lang="en-US" dirty="0"/>
              <a:t>the angel measuring the city</a:t>
            </a:r>
          </a:p>
          <a:p>
            <a:pPr marL="285750" indent="-285750">
              <a:buFont typeface="Arial" panose="020B0604020202020204" pitchFamily="34" charset="0"/>
              <a:buChar char="•"/>
            </a:pPr>
            <a:r>
              <a:rPr lang="en-US" dirty="0"/>
              <a:t>the vision of God set off by a threefold blue and gold frame</a:t>
            </a:r>
          </a:p>
          <a:p>
            <a:pPr marL="285750" indent="-285750">
              <a:buFont typeface="Arial" panose="020B0604020202020204" pitchFamily="34" charset="0"/>
              <a:buChar char="•"/>
            </a:pPr>
            <a:r>
              <a:rPr lang="en-US" dirty="0"/>
              <a:t>the river of life + the tree of life</a:t>
            </a:r>
          </a:p>
          <a:p>
            <a:pPr marL="285750" indent="-285750">
              <a:buFont typeface="Arial" panose="020B0604020202020204" pitchFamily="34" charset="0"/>
              <a:buChar char="•"/>
            </a:pPr>
            <a:r>
              <a:rPr lang="en-US" dirty="0"/>
              <a:t>follows the biblical text in having the angel lead John to a mountain where he sees “the holy city Jerusalem coming down out of heaven from God”</a:t>
            </a:r>
          </a:p>
        </p:txBody>
      </p:sp>
      <p:pic>
        <p:nvPicPr>
          <p:cNvPr id="5" name="Content Placeholder 4">
            <a:extLst>
              <a:ext uri="{FF2B5EF4-FFF2-40B4-BE49-F238E27FC236}">
                <a16:creationId xmlns:a16="http://schemas.microsoft.com/office/drawing/2014/main" id="{C9AA25FC-2922-B54D-B977-B53A0DCCA240}"/>
              </a:ext>
            </a:extLst>
          </p:cNvPr>
          <p:cNvPicPr>
            <a:picLocks noGrp="1" noChangeAspect="1"/>
          </p:cNvPicPr>
          <p:nvPr>
            <p:ph idx="1"/>
          </p:nvPr>
        </p:nvPicPr>
        <p:blipFill>
          <a:blip r:embed="rId2"/>
          <a:stretch>
            <a:fillRect/>
          </a:stretch>
        </p:blipFill>
        <p:spPr>
          <a:xfrm>
            <a:off x="3887788" y="989178"/>
            <a:ext cx="4629150" cy="4870119"/>
          </a:xfrm>
          <a:prstGeom prst="rect">
            <a:avLst/>
          </a:prstGeom>
        </p:spPr>
      </p:pic>
    </p:spTree>
    <p:extLst>
      <p:ext uri="{BB962C8B-B14F-4D97-AF65-F5344CB8AC3E}">
        <p14:creationId xmlns:p14="http://schemas.microsoft.com/office/powerpoint/2010/main" val="2694897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2B27-73EC-CA46-AACA-010118FC0A71}"/>
              </a:ext>
            </a:extLst>
          </p:cNvPr>
          <p:cNvSpPr>
            <a:spLocks noGrp="1"/>
          </p:cNvSpPr>
          <p:nvPr>
            <p:ph type="title"/>
          </p:nvPr>
        </p:nvSpPr>
        <p:spPr/>
        <p:txBody>
          <a:bodyPr>
            <a:noAutofit/>
          </a:bodyPr>
          <a:lstStyle/>
          <a:p>
            <a:r>
              <a:rPr lang="en-US" altLang="en-US" sz="2000" dirty="0"/>
              <a:t>Shrine of the Virgin, ca. 1300, German. </a:t>
            </a:r>
            <a:r>
              <a:rPr lang="en-US" sz="2000" dirty="0"/>
              <a:t>Oak, linen covering, </a:t>
            </a:r>
            <a:r>
              <a:rPr lang="en-US" sz="2000" dirty="0" err="1"/>
              <a:t>polychromy</a:t>
            </a:r>
            <a:r>
              <a:rPr lang="en-US" sz="2000" dirty="0"/>
              <a:t>, gilding, gesso.</a:t>
            </a:r>
          </a:p>
        </p:txBody>
      </p:sp>
      <p:sp>
        <p:nvSpPr>
          <p:cNvPr id="4" name="Text Placeholder 3">
            <a:extLst>
              <a:ext uri="{FF2B5EF4-FFF2-40B4-BE49-F238E27FC236}">
                <a16:creationId xmlns:a16="http://schemas.microsoft.com/office/drawing/2014/main" id="{EF247DA5-7690-3B49-9C74-FDF92DFDD7D6}"/>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devotional shrine</a:t>
            </a:r>
          </a:p>
          <a:p>
            <a:pPr marL="285750" indent="-285750">
              <a:buFont typeface="Arial" panose="020B0604020202020204" pitchFamily="34" charset="0"/>
              <a:buChar char="•"/>
            </a:pPr>
            <a:r>
              <a:rPr lang="en-US" dirty="0"/>
              <a:t>manifests Christian belief in the miracle of the Incarnation, by which God took on human body and nature, uniting both human and divine in the person of Jesus</a:t>
            </a:r>
          </a:p>
          <a:p>
            <a:pPr marL="285750" indent="-285750">
              <a:buFont typeface="Arial" panose="020B0604020202020204" pitchFamily="34" charset="0"/>
              <a:buChar char="•"/>
            </a:pPr>
            <a:r>
              <a:rPr lang="en-US" dirty="0"/>
              <a:t>When opened, the shrine is transformed into an altarpiece showing a sculptural representation of the Trinity.</a:t>
            </a:r>
          </a:p>
          <a:p>
            <a:pPr marL="285750" indent="-285750">
              <a:buFont typeface="Arial" panose="020B0604020202020204" pitchFamily="34" charset="0"/>
              <a:buChar char="•"/>
            </a:pPr>
            <a:r>
              <a:rPr lang="en-US" dirty="0"/>
              <a:t>performative</a:t>
            </a:r>
          </a:p>
        </p:txBody>
      </p:sp>
      <p:pic>
        <p:nvPicPr>
          <p:cNvPr id="5" name="Picture 2">
            <a:extLst>
              <a:ext uri="{FF2B5EF4-FFF2-40B4-BE49-F238E27FC236}">
                <a16:creationId xmlns:a16="http://schemas.microsoft.com/office/drawing/2014/main" id="{CC13E465-DC64-E54A-8F82-3FDA58A1E5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89284" y="987425"/>
            <a:ext cx="3426158" cy="487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765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73824-1A74-A842-A097-A9EA23F2C2C3}"/>
              </a:ext>
            </a:extLst>
          </p:cNvPr>
          <p:cNvSpPr>
            <a:spLocks noGrp="1"/>
          </p:cNvSpPr>
          <p:nvPr>
            <p:ph type="title"/>
          </p:nvPr>
        </p:nvSpPr>
        <p:spPr/>
        <p:txBody>
          <a:bodyPr>
            <a:noAutofit/>
          </a:bodyPr>
          <a:lstStyle/>
          <a:p>
            <a:r>
              <a:rPr lang="en-US" altLang="en-US" sz="2000" dirty="0"/>
              <a:t>Ambulatory and radiating chapels, abbey church, Saint-Denis, France, 1140-1144.</a:t>
            </a:r>
            <a:endParaRPr lang="en-US" sz="2000" dirty="0"/>
          </a:p>
        </p:txBody>
      </p:sp>
      <p:sp>
        <p:nvSpPr>
          <p:cNvPr id="4" name="Text Placeholder 3">
            <a:extLst>
              <a:ext uri="{FF2B5EF4-FFF2-40B4-BE49-F238E27FC236}">
                <a16:creationId xmlns:a16="http://schemas.microsoft.com/office/drawing/2014/main" id="{B1DDC91F-651F-FF4C-A73C-4EE574D45D6A}"/>
              </a:ext>
            </a:extLst>
          </p:cNvPr>
          <p:cNvSpPr>
            <a:spLocks noGrp="1"/>
          </p:cNvSpPr>
          <p:nvPr>
            <p:ph type="body" sz="half" idx="2"/>
          </p:nvPr>
        </p:nvSpPr>
        <p:spPr/>
        <p:txBody>
          <a:bodyPr/>
          <a:lstStyle/>
          <a:p>
            <a:endParaRPr lang="en-US"/>
          </a:p>
        </p:txBody>
      </p:sp>
      <p:pic>
        <p:nvPicPr>
          <p:cNvPr id="5" name="Picture 1" descr="fig_13-02.jpg">
            <a:extLst>
              <a:ext uri="{FF2B5EF4-FFF2-40B4-BE49-F238E27FC236}">
                <a16:creationId xmlns:a16="http://schemas.microsoft.com/office/drawing/2014/main" id="{DD53A856-49B8-2A4D-B8A4-3B2C737E44D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80193" y="987425"/>
            <a:ext cx="344434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291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D443-7ED5-CE47-A99D-0D4534BFB8BA}"/>
              </a:ext>
            </a:extLst>
          </p:cNvPr>
          <p:cNvSpPr>
            <a:spLocks noGrp="1"/>
          </p:cNvSpPr>
          <p:nvPr>
            <p:ph type="title"/>
          </p:nvPr>
        </p:nvSpPr>
        <p:spPr/>
        <p:txBody>
          <a:bodyPr>
            <a:noAutofit/>
          </a:bodyPr>
          <a:lstStyle/>
          <a:p>
            <a:r>
              <a:rPr lang="en-US" altLang="en-US" sz="1800" dirty="0" err="1"/>
              <a:t>Naumburg</a:t>
            </a:r>
            <a:r>
              <a:rPr lang="en-US" altLang="en-US" sz="1800" dirty="0"/>
              <a:t> Master, Ekkehard and Uta, statues in the west choir, </a:t>
            </a:r>
            <a:r>
              <a:rPr lang="en-US" altLang="en-US" sz="1800" dirty="0" err="1"/>
              <a:t>Naumburg</a:t>
            </a:r>
            <a:r>
              <a:rPr lang="en-US" altLang="en-US" sz="1800" dirty="0"/>
              <a:t> Cathedral, </a:t>
            </a:r>
            <a:r>
              <a:rPr lang="en-US" altLang="en-US" sz="1800" dirty="0" err="1"/>
              <a:t>Naumburg</a:t>
            </a:r>
            <a:r>
              <a:rPr lang="en-US" altLang="en-US" sz="1800" dirty="0"/>
              <a:t>, Germany, ca. 1249-1255. Painted limestone, Ekkehard 6’</a:t>
            </a:r>
            <a:r>
              <a:rPr lang="en-US" altLang="ja-JP" sz="1800" dirty="0"/>
              <a:t> 2” high.</a:t>
            </a:r>
            <a:endParaRPr lang="en-US" sz="1800" dirty="0"/>
          </a:p>
        </p:txBody>
      </p:sp>
      <p:sp>
        <p:nvSpPr>
          <p:cNvPr id="4" name="Text Placeholder 3">
            <a:extLst>
              <a:ext uri="{FF2B5EF4-FFF2-40B4-BE49-F238E27FC236}">
                <a16:creationId xmlns:a16="http://schemas.microsoft.com/office/drawing/2014/main" id="{D0DE4364-BDFD-E143-96F6-C7DBDB4599E0}"/>
              </a:ext>
            </a:extLst>
          </p:cNvPr>
          <p:cNvSpPr>
            <a:spLocks noGrp="1"/>
          </p:cNvSpPr>
          <p:nvPr>
            <p:ph type="body" sz="half" idx="2"/>
          </p:nvPr>
        </p:nvSpPr>
        <p:spPr/>
        <p:txBody>
          <a:bodyPr/>
          <a:lstStyle/>
          <a:p>
            <a:endParaRPr lang="en-US"/>
          </a:p>
        </p:txBody>
      </p:sp>
      <p:pic>
        <p:nvPicPr>
          <p:cNvPr id="5" name="Picture 1" descr="fig_13-48.jpg">
            <a:extLst>
              <a:ext uri="{FF2B5EF4-FFF2-40B4-BE49-F238E27FC236}">
                <a16:creationId xmlns:a16="http://schemas.microsoft.com/office/drawing/2014/main" id="{230E968D-79CC-A243-9CAD-4F8A1630C1F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60671" y="987425"/>
            <a:ext cx="2283383"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9396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9850-373C-6E42-AF76-F54E66DB6842}"/>
              </a:ext>
            </a:extLst>
          </p:cNvPr>
          <p:cNvSpPr>
            <a:spLocks noGrp="1"/>
          </p:cNvSpPr>
          <p:nvPr>
            <p:ph type="title"/>
          </p:nvPr>
        </p:nvSpPr>
        <p:spPr/>
        <p:txBody>
          <a:bodyPr>
            <a:noAutofit/>
          </a:bodyPr>
          <a:lstStyle/>
          <a:p>
            <a:r>
              <a:rPr lang="en-US" sz="1800" dirty="0"/>
              <a:t>Konrad von </a:t>
            </a:r>
            <a:r>
              <a:rPr lang="en-US" sz="1800" dirty="0" err="1"/>
              <a:t>Altstetten</a:t>
            </a:r>
            <a:r>
              <a:rPr lang="en-US" sz="1800" dirty="0"/>
              <a:t> as hunter and hunted, from the </a:t>
            </a:r>
            <a:r>
              <a:rPr lang="en-US" sz="1800" i="1" dirty="0" err="1"/>
              <a:t>Manesse</a:t>
            </a:r>
            <a:r>
              <a:rPr lang="en-US" sz="1800" i="1" dirty="0"/>
              <a:t> Codex</a:t>
            </a:r>
            <a:r>
              <a:rPr lang="en-US" sz="1800" dirty="0"/>
              <a:t>, Zürich, ca. 1300. Heidelberg, </a:t>
            </a:r>
            <a:r>
              <a:rPr lang="en-US" sz="1800" dirty="0" err="1"/>
              <a:t>Universitätsbibliothek</a:t>
            </a:r>
            <a:r>
              <a:rPr lang="en-US" sz="1800" dirty="0"/>
              <a:t>, Cod. Pal. Germ. 848, fol. 249v.</a:t>
            </a:r>
          </a:p>
        </p:txBody>
      </p:sp>
      <p:sp>
        <p:nvSpPr>
          <p:cNvPr id="4" name="Text Placeholder 3">
            <a:extLst>
              <a:ext uri="{FF2B5EF4-FFF2-40B4-BE49-F238E27FC236}">
                <a16:creationId xmlns:a16="http://schemas.microsoft.com/office/drawing/2014/main" id="{3EBF909D-D916-0342-9324-0EFB6F613B6A}"/>
              </a:ext>
            </a:extLst>
          </p:cNvPr>
          <p:cNvSpPr>
            <a:spLocks noGrp="1"/>
          </p:cNvSpPr>
          <p:nvPr>
            <p:ph type="body" sz="half" idx="2"/>
          </p:nvPr>
        </p:nvSpPr>
        <p:spPr/>
        <p:txBody>
          <a:bodyPr>
            <a:normAutofit fontScale="85000" lnSpcReduction="20000"/>
          </a:bodyPr>
          <a:lstStyle/>
          <a:p>
            <a:pPr marL="285750" indent="-285750">
              <a:buFont typeface="Arial" panose="020B0604020202020204" pitchFamily="34" charset="0"/>
              <a:buChar char="•"/>
            </a:pPr>
            <a:r>
              <a:rPr lang="en-US" dirty="0"/>
              <a:t>German love-poets</a:t>
            </a:r>
          </a:p>
          <a:p>
            <a:pPr marL="285750" indent="-285750">
              <a:buFont typeface="Arial" panose="020B0604020202020204" pitchFamily="34" charset="0"/>
              <a:buChar char="•"/>
            </a:pPr>
            <a:r>
              <a:rPr lang="en-US" dirty="0"/>
              <a:t>The bird represents his lady who has her arms around her prey and feeds on him with her kisses.</a:t>
            </a:r>
          </a:p>
          <a:p>
            <a:pPr marL="285750" indent="-285750">
              <a:buFont typeface="Arial" panose="020B0604020202020204" pitchFamily="34" charset="0"/>
              <a:buChar char="•"/>
            </a:pPr>
            <a:r>
              <a:rPr lang="en-US" dirty="0"/>
              <a:t>She is in the dominant spatial position in the image, but, like Konrad’s falcon, she is actually the object of his manipulation.</a:t>
            </a:r>
          </a:p>
          <a:p>
            <a:pPr marL="285750" indent="-285750">
              <a:buFont typeface="Arial" panose="020B0604020202020204" pitchFamily="34" charset="0"/>
              <a:buChar char="•"/>
            </a:pPr>
            <a:r>
              <a:rPr lang="en-US" dirty="0"/>
              <a:t>Training the falcon involved getting the bird first to accept human beings, which involved using a hood to blindfold the creature and calm it and then letting it fly off to hunt, but always tethered by the leash. Progressing slowly, the training of birds took tremendous patience and sensitivity to the creature’s moods on the part of its handler.</a:t>
            </a:r>
          </a:p>
          <a:p>
            <a:pPr marL="285750" indent="-285750">
              <a:buFont typeface="Arial" panose="020B0604020202020204" pitchFamily="34" charset="0"/>
              <a:buChar char="•"/>
            </a:pPr>
            <a:r>
              <a:rPr lang="en-US" dirty="0"/>
              <a:t>courtly love</a:t>
            </a:r>
          </a:p>
          <a:p>
            <a:pPr marL="285750" indent="-285750">
              <a:buFont typeface="Arial" panose="020B0604020202020204" pitchFamily="34" charset="0"/>
              <a:buChar char="•"/>
            </a:pPr>
            <a:endParaRPr lang="en-US" dirty="0"/>
          </a:p>
        </p:txBody>
      </p:sp>
      <p:pic>
        <p:nvPicPr>
          <p:cNvPr id="8" name="Picture 2" descr="Image result for konrad von altstetten manesse codex">
            <a:extLst>
              <a:ext uri="{FF2B5EF4-FFF2-40B4-BE49-F238E27FC236}">
                <a16:creationId xmlns:a16="http://schemas.microsoft.com/office/drawing/2014/main" id="{4BE36827-29DB-7844-9084-329084DD27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35513" y="1214437"/>
            <a:ext cx="29337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242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B49F7-A0DA-4B45-A309-B2B07D0FA7B3}"/>
              </a:ext>
            </a:extLst>
          </p:cNvPr>
          <p:cNvSpPr>
            <a:spLocks noGrp="1"/>
          </p:cNvSpPr>
          <p:nvPr>
            <p:ph type="title"/>
          </p:nvPr>
        </p:nvSpPr>
        <p:spPr/>
        <p:txBody>
          <a:bodyPr>
            <a:normAutofit fontScale="90000"/>
          </a:bodyPr>
          <a:lstStyle/>
          <a:p>
            <a:r>
              <a:rPr lang="en-US" dirty="0"/>
              <a:t>Unicorn Tapestries, ca. 1500, South Netherlandish.</a:t>
            </a:r>
          </a:p>
        </p:txBody>
      </p:sp>
      <p:sp>
        <p:nvSpPr>
          <p:cNvPr id="4" name="Text Placeholder 3">
            <a:extLst>
              <a:ext uri="{FF2B5EF4-FFF2-40B4-BE49-F238E27FC236}">
                <a16:creationId xmlns:a16="http://schemas.microsoft.com/office/drawing/2014/main" id="{43892E97-30CF-374E-A9F7-A74CFFCF9E09}"/>
              </a:ext>
            </a:extLst>
          </p:cNvPr>
          <p:cNvSpPr>
            <a:spLocks noGrp="1"/>
          </p:cNvSpPr>
          <p:nvPr>
            <p:ph type="body" sz="half" idx="2"/>
          </p:nvPr>
        </p:nvSpPr>
        <p:spPr/>
        <p:txBody>
          <a:bodyPr/>
          <a:lstStyle/>
          <a:p>
            <a:endParaRPr lang="en-US"/>
          </a:p>
        </p:txBody>
      </p:sp>
      <p:pic>
        <p:nvPicPr>
          <p:cNvPr id="5" name="Content Placeholder 4">
            <a:extLst>
              <a:ext uri="{FF2B5EF4-FFF2-40B4-BE49-F238E27FC236}">
                <a16:creationId xmlns:a16="http://schemas.microsoft.com/office/drawing/2014/main" id="{FC5C2D29-C625-EB49-B1A5-C342384D6965}"/>
              </a:ext>
            </a:extLst>
          </p:cNvPr>
          <p:cNvPicPr>
            <a:picLocks noGrp="1" noChangeAspect="1"/>
          </p:cNvPicPr>
          <p:nvPr>
            <p:ph idx="1"/>
          </p:nvPr>
        </p:nvPicPr>
        <p:blipFill>
          <a:blip r:embed="rId2"/>
          <a:stretch>
            <a:fillRect/>
          </a:stretch>
        </p:blipFill>
        <p:spPr>
          <a:xfrm>
            <a:off x="3887788" y="1168408"/>
            <a:ext cx="4629150" cy="4511658"/>
          </a:xfrm>
          <a:prstGeom prst="rect">
            <a:avLst/>
          </a:prstGeom>
        </p:spPr>
      </p:pic>
    </p:spTree>
    <p:extLst>
      <p:ext uri="{BB962C8B-B14F-4D97-AF65-F5344CB8AC3E}">
        <p14:creationId xmlns:p14="http://schemas.microsoft.com/office/powerpoint/2010/main" val="4171962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60BCA-0F2E-4044-91E8-E9B33F63CF14}"/>
              </a:ext>
            </a:extLst>
          </p:cNvPr>
          <p:cNvSpPr>
            <a:spLocks noGrp="1"/>
          </p:cNvSpPr>
          <p:nvPr>
            <p:ph type="title"/>
          </p:nvPr>
        </p:nvSpPr>
        <p:spPr/>
        <p:txBody>
          <a:bodyPr>
            <a:noAutofit/>
          </a:bodyPr>
          <a:lstStyle/>
          <a:p>
            <a:r>
              <a:rPr lang="en-US" sz="1800" dirty="0"/>
              <a:t>The 1425 Dance of Death from the Cemetery of the Holy Innocents, Paris, as preserved in Guyot Marchant’s woodcut edition of 1490.</a:t>
            </a:r>
          </a:p>
        </p:txBody>
      </p:sp>
      <p:sp>
        <p:nvSpPr>
          <p:cNvPr id="4" name="Text Placeholder 3">
            <a:extLst>
              <a:ext uri="{FF2B5EF4-FFF2-40B4-BE49-F238E27FC236}">
                <a16:creationId xmlns:a16="http://schemas.microsoft.com/office/drawing/2014/main" id="{F19DF3A5-B017-3E4A-BDF6-084246C83528}"/>
              </a:ext>
            </a:extLst>
          </p:cNvPr>
          <p:cNvSpPr>
            <a:spLocks noGrp="1"/>
          </p:cNvSpPr>
          <p:nvPr>
            <p:ph type="body" sz="half" idx="2"/>
          </p:nvPr>
        </p:nvSpPr>
        <p:spPr/>
        <p:txBody>
          <a:bodyPr>
            <a:normAutofit fontScale="62500" lnSpcReduction="20000"/>
          </a:bodyPr>
          <a:lstStyle/>
          <a:p>
            <a:pPr marL="285750" indent="-285750">
              <a:buFont typeface="Arial" panose="020B0604020202020204" pitchFamily="34" charset="0"/>
              <a:buChar char="•"/>
            </a:pPr>
            <a:r>
              <a:rPr lang="en-US" dirty="0"/>
              <a:t>a succession of protagonists forced to accept the inevitability of their death and recognize the futility of resisting it</a:t>
            </a:r>
          </a:p>
          <a:p>
            <a:pPr marL="285750" indent="-285750">
              <a:buFont typeface="Arial" panose="020B0604020202020204" pitchFamily="34" charset="0"/>
              <a:buChar char="•"/>
            </a:pPr>
            <a:r>
              <a:rPr lang="en-US" dirty="0"/>
              <a:t>death that inevitably claims all men, but also death that hand-picks each protagonist, identified by his individual attributes and (mis)deeds</a:t>
            </a:r>
          </a:p>
          <a:p>
            <a:pPr marL="285750" indent="-285750">
              <a:buFont typeface="Arial" panose="020B0604020202020204" pitchFamily="34" charset="0"/>
              <a:buChar char="•"/>
            </a:pPr>
            <a:r>
              <a:rPr lang="en-US" dirty="0"/>
              <a:t>the recurrence of the paired, doubled dancers that follow one another</a:t>
            </a:r>
          </a:p>
          <a:p>
            <a:pPr marL="285750" indent="-285750">
              <a:buFont typeface="Arial" panose="020B0604020202020204" pitchFamily="34" charset="0"/>
              <a:buChar char="•"/>
            </a:pPr>
            <a:r>
              <a:rPr lang="en-US" dirty="0"/>
              <a:t>In this morbid procession we encounter a representation that figures death’s oppressive physicality, as skeleton after skeleton parades in front of the viewer, each prancing, displaying its body from every possible angle.</a:t>
            </a:r>
          </a:p>
          <a:p>
            <a:pPr marL="285750" indent="-285750">
              <a:buFont typeface="Arial" panose="020B0604020202020204" pitchFamily="34" charset="0"/>
              <a:buChar char="•"/>
            </a:pPr>
            <a:r>
              <a:rPr lang="en-US" dirty="0"/>
              <a:t>Death is transformed into a spectacle of crumbling flesh that flaunts its own decay and disintegration for the benefit of the viewer.</a:t>
            </a:r>
          </a:p>
          <a:p>
            <a:pPr marL="285750" indent="-285750">
              <a:buFont typeface="Arial" panose="020B0604020202020204" pitchFamily="34" charset="0"/>
              <a:buChar char="•"/>
            </a:pPr>
            <a:r>
              <a:rPr lang="en-US" dirty="0"/>
              <a:t>Death imposes itself upon its victims in strict order, thereby underscoring and reinforcing the very hierarchies it seemingly seeks to undermine.</a:t>
            </a:r>
          </a:p>
          <a:p>
            <a:pPr marL="285750" indent="-285750">
              <a:buFont typeface="Arial" panose="020B0604020202020204" pitchFamily="34" charset="0"/>
              <a:buChar char="•"/>
            </a:pPr>
            <a:r>
              <a:rPr lang="en-US" dirty="0"/>
              <a:t>mocking the vanity of the human condition</a:t>
            </a:r>
          </a:p>
          <a:p>
            <a:pPr marL="285750" indent="-285750">
              <a:buFont typeface="Arial" panose="020B0604020202020204" pitchFamily="34" charset="0"/>
              <a:buChar char="•"/>
            </a:pPr>
            <a:r>
              <a:rPr lang="en-US" dirty="0"/>
              <a:t>macabre</a:t>
            </a:r>
          </a:p>
          <a:p>
            <a:pPr marL="285750" indent="-285750">
              <a:buFont typeface="Arial" panose="020B0604020202020204" pitchFamily="34" charset="0"/>
              <a:buChar char="•"/>
            </a:pPr>
            <a:r>
              <a:rPr lang="en-US" dirty="0"/>
              <a:t>death and life as a continuum</a:t>
            </a:r>
          </a:p>
        </p:txBody>
      </p:sp>
      <p:pic>
        <p:nvPicPr>
          <p:cNvPr id="5" name="Picture 2">
            <a:extLst>
              <a:ext uri="{FF2B5EF4-FFF2-40B4-BE49-F238E27FC236}">
                <a16:creationId xmlns:a16="http://schemas.microsoft.com/office/drawing/2014/main" id="{59A497BE-9671-2747-BF29-D0CD0A6A10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87788" y="1908191"/>
            <a:ext cx="4629150" cy="3032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212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B7854-0377-2C4A-8205-FDBD1C665FFD}"/>
              </a:ext>
            </a:extLst>
          </p:cNvPr>
          <p:cNvSpPr>
            <a:spLocks noGrp="1"/>
          </p:cNvSpPr>
          <p:nvPr>
            <p:ph type="title"/>
          </p:nvPr>
        </p:nvSpPr>
        <p:spPr/>
        <p:txBody>
          <a:bodyPr>
            <a:noAutofit/>
          </a:bodyPr>
          <a:lstStyle/>
          <a:p>
            <a:r>
              <a:rPr lang="en-US" sz="2000" dirty="0"/>
              <a:t>The Prayer Book of Bonne of Luxembourg, Duchess of Normandy, before 1349, attributed to Jean Le Noir.</a:t>
            </a:r>
          </a:p>
        </p:txBody>
      </p:sp>
      <p:sp>
        <p:nvSpPr>
          <p:cNvPr id="4" name="Text Placeholder 3">
            <a:extLst>
              <a:ext uri="{FF2B5EF4-FFF2-40B4-BE49-F238E27FC236}">
                <a16:creationId xmlns:a16="http://schemas.microsoft.com/office/drawing/2014/main" id="{CD38B15E-4D11-174A-B438-CE4FFB4EE222}"/>
              </a:ext>
            </a:extLst>
          </p:cNvPr>
          <p:cNvSpPr>
            <a:spLocks noGrp="1"/>
          </p:cNvSpPr>
          <p:nvPr>
            <p:ph type="body" sz="half" idx="2"/>
          </p:nvPr>
        </p:nvSpPr>
        <p:spPr/>
        <p:txBody>
          <a:bodyPr>
            <a:normAutofit fontScale="85000" lnSpcReduction="20000"/>
          </a:bodyPr>
          <a:lstStyle/>
          <a:p>
            <a:pPr marL="285750" indent="-285750">
              <a:buFont typeface="Arial" panose="020B0604020202020204" pitchFamily="34" charset="0"/>
              <a:buChar char="•"/>
            </a:pPr>
            <a:r>
              <a:rPr lang="en-US" dirty="0"/>
              <a:t>Encounter of the Three Dead and the Three Living</a:t>
            </a:r>
          </a:p>
          <a:p>
            <a:pPr marL="285750" indent="-285750">
              <a:buFont typeface="Arial" panose="020B0604020202020204" pitchFamily="34" charset="0"/>
              <a:buChar char="•"/>
            </a:pPr>
            <a:r>
              <a:rPr lang="en-US" dirty="0"/>
              <a:t>stems from a poem, originally written in the second half of the thirteenth century, several versions of which exist in French, English, German, Italian, and Latin</a:t>
            </a:r>
          </a:p>
          <a:p>
            <a:pPr marL="285750" indent="-285750">
              <a:buFont typeface="Arial" panose="020B0604020202020204" pitchFamily="34" charset="0"/>
              <a:buChar char="•"/>
            </a:pPr>
            <a:r>
              <a:rPr lang="en-US" dirty="0"/>
              <a:t>three young men, bedecked in their finest, who during a hunt encounter three corpses in various states of decay</a:t>
            </a:r>
          </a:p>
          <a:p>
            <a:pPr marL="285750" indent="-285750">
              <a:buFont typeface="Arial" panose="020B0604020202020204" pitchFamily="34" charset="0"/>
              <a:buChar char="•"/>
            </a:pPr>
            <a:r>
              <a:rPr lang="en-US" dirty="0"/>
              <a:t>In the resulting dialogue between the living and the dead, the living learn about the fleeting quality of life, the sordid nature of the human body, and the necessity of repentance.</a:t>
            </a:r>
          </a:p>
          <a:p>
            <a:pPr marL="285750" indent="-285750">
              <a:buFont typeface="Arial" panose="020B0604020202020204" pitchFamily="34" charset="0"/>
              <a:buChar char="•"/>
            </a:pPr>
            <a:r>
              <a:rPr lang="en-US" dirty="0"/>
              <a:t>died of plague in 1349</a:t>
            </a:r>
          </a:p>
          <a:p>
            <a:pPr marL="285750" indent="-285750">
              <a:buFont typeface="Arial" panose="020B0604020202020204" pitchFamily="34" charset="0"/>
              <a:buChar char="•"/>
            </a:pPr>
            <a:r>
              <a:rPr lang="en-US" altLang="en-US" dirty="0"/>
              <a:t>“We once were what you are now; you will become what we are now.”</a:t>
            </a:r>
            <a:endParaRPr lang="en-US" dirty="0"/>
          </a:p>
        </p:txBody>
      </p:sp>
      <p:pic>
        <p:nvPicPr>
          <p:cNvPr id="5" name="Picture 2" descr="The Prayer Book of Bonne of Luxembourg, Duchess of Normandy">
            <a:extLst>
              <a:ext uri="{FF2B5EF4-FFF2-40B4-BE49-F238E27FC236}">
                <a16:creationId xmlns:a16="http://schemas.microsoft.com/office/drawing/2014/main" id="{8623B067-6196-C44A-AAF3-F8382796E1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87788" y="1797091"/>
            <a:ext cx="4629150" cy="32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930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E4B7-6425-8D40-A60D-F3AC0827A863}"/>
              </a:ext>
            </a:extLst>
          </p:cNvPr>
          <p:cNvSpPr>
            <a:spLocks noGrp="1"/>
          </p:cNvSpPr>
          <p:nvPr>
            <p:ph type="title"/>
          </p:nvPr>
        </p:nvSpPr>
        <p:spPr/>
        <p:txBody>
          <a:bodyPr>
            <a:noAutofit/>
          </a:bodyPr>
          <a:lstStyle/>
          <a:p>
            <a:r>
              <a:rPr lang="en-US" sz="1800" dirty="0"/>
              <a:t>The remnants of the </a:t>
            </a:r>
            <a:r>
              <a:rPr lang="en-US" sz="1800" i="1" dirty="0" err="1"/>
              <a:t>transi</a:t>
            </a:r>
            <a:r>
              <a:rPr lang="en-US" sz="1800" dirty="0"/>
              <a:t> tomb of Cardinal Jean de La Grange, ca. 1402, formerly in the church of St Martial, Avignon, now in the </a:t>
            </a:r>
            <a:r>
              <a:rPr lang="en-US" sz="1800" dirty="0" err="1"/>
              <a:t>Musée</a:t>
            </a:r>
            <a:r>
              <a:rPr lang="en-US" sz="1800" dirty="0"/>
              <a:t> du Petit Palais, Avignon.</a:t>
            </a:r>
          </a:p>
        </p:txBody>
      </p:sp>
      <p:sp>
        <p:nvSpPr>
          <p:cNvPr id="4" name="Text Placeholder 3">
            <a:extLst>
              <a:ext uri="{FF2B5EF4-FFF2-40B4-BE49-F238E27FC236}">
                <a16:creationId xmlns:a16="http://schemas.microsoft.com/office/drawing/2014/main" id="{1F25C63D-04A8-0441-8BDF-7C4EE4A4DE32}"/>
              </a:ext>
            </a:extLst>
          </p:cNvPr>
          <p:cNvSpPr>
            <a:spLocks noGrp="1"/>
          </p:cNvSpPr>
          <p:nvPr>
            <p:ph type="body" sz="half" idx="2"/>
          </p:nvPr>
        </p:nvSpPr>
        <p:spPr/>
        <p:txBody>
          <a:bodyPr>
            <a:normAutofit fontScale="85000" lnSpcReduction="20000"/>
          </a:bodyPr>
          <a:lstStyle/>
          <a:p>
            <a:pPr marL="285750" indent="-285750">
              <a:buFont typeface="Arial" panose="020B0604020202020204" pitchFamily="34" charset="0"/>
              <a:buChar char="•"/>
            </a:pPr>
            <a:r>
              <a:rPr lang="en-US" dirty="0"/>
              <a:t>The image of the deceased carved on a tombstone is doubled by the representation of his decomposed body in a second reclining sculpture underneath.</a:t>
            </a:r>
          </a:p>
          <a:p>
            <a:pPr marL="285750" indent="-285750">
              <a:buFont typeface="Arial" panose="020B0604020202020204" pitchFamily="34" charset="0"/>
              <a:buChar char="•"/>
            </a:pPr>
            <a:r>
              <a:rPr lang="en-US" dirty="0"/>
              <a:t>became popular in the late fourteenth and early fifteenth centuries among the ecclesiastical literati</a:t>
            </a:r>
          </a:p>
          <a:p>
            <a:pPr marL="285750" indent="-285750">
              <a:buFont typeface="Arial" panose="020B0604020202020204" pitchFamily="34" charset="0"/>
              <a:buChar char="•"/>
            </a:pPr>
            <a:r>
              <a:rPr lang="en-US" dirty="0"/>
              <a:t>an almost exclusively northern European phenomenon</a:t>
            </a:r>
          </a:p>
          <a:p>
            <a:pPr marL="285750" indent="-285750">
              <a:buFont typeface="Arial" panose="020B0604020202020204" pitchFamily="34" charset="0"/>
              <a:buChar char="•"/>
            </a:pPr>
            <a:r>
              <a:rPr lang="en-US" dirty="0"/>
              <a:t>Traditionally, medieval effigies drew attention away from contemplation of the dead body within the tomb, but in the late Middle Ages, </a:t>
            </a:r>
            <a:r>
              <a:rPr lang="en-US" i="1" dirty="0" err="1"/>
              <a:t>transi</a:t>
            </a:r>
            <a:r>
              <a:rPr lang="en-US" dirty="0"/>
              <a:t> tombs reversed these expectations by exposing the reality of its decay and making it permanent in stone – in effect, putting the corrupt body on display.</a:t>
            </a:r>
          </a:p>
          <a:p>
            <a:pPr marL="285750" indent="-285750">
              <a:buFont typeface="Arial" panose="020B0604020202020204" pitchFamily="34" charset="0"/>
              <a:buChar char="•"/>
            </a:pPr>
            <a:r>
              <a:rPr lang="en-US" dirty="0"/>
              <a:t>inscription</a:t>
            </a:r>
          </a:p>
        </p:txBody>
      </p:sp>
      <p:pic>
        <p:nvPicPr>
          <p:cNvPr id="5" name="Picture 2" descr="Image result for transi tomb of cardinal jean de la grange">
            <a:extLst>
              <a:ext uri="{FF2B5EF4-FFF2-40B4-BE49-F238E27FC236}">
                <a16:creationId xmlns:a16="http://schemas.microsoft.com/office/drawing/2014/main" id="{BF276833-327E-5947-9F09-61E7075504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87788" y="1623209"/>
            <a:ext cx="4629150" cy="3602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171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1813">
            <a:extLst>
              <a:ext uri="{FF2B5EF4-FFF2-40B4-BE49-F238E27FC236}">
                <a16:creationId xmlns:a16="http://schemas.microsoft.com/office/drawing/2014/main" id="{7F084358-45A8-2546-BE81-8D91D2A3D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1655"/>
            <a:ext cx="3666759" cy="245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The Prayer Book of Bonne of Luxembourg, Duchess of Normandy">
            <a:extLst>
              <a:ext uri="{FF2B5EF4-FFF2-40B4-BE49-F238E27FC236}">
                <a16:creationId xmlns:a16="http://schemas.microsoft.com/office/drawing/2014/main" id="{0D70F359-1794-E549-B9FA-903F37C91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241" y="2140135"/>
            <a:ext cx="3666759" cy="25777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 descr="fig_13-50.jpg">
            <a:extLst>
              <a:ext uri="{FF2B5EF4-FFF2-40B4-BE49-F238E27FC236}">
                <a16:creationId xmlns:a16="http://schemas.microsoft.com/office/drawing/2014/main" id="{491A67F5-7FA4-3841-BFB3-DD11CBF2390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64425" y="2202422"/>
            <a:ext cx="1615150" cy="2453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5C62A537-E738-B341-BACF-1A37F7E142FC}"/>
              </a:ext>
            </a:extLst>
          </p:cNvPr>
          <p:cNvSpPr/>
          <p:nvPr/>
        </p:nvSpPr>
        <p:spPr>
          <a:xfrm>
            <a:off x="0" y="4717867"/>
            <a:ext cx="3666759" cy="923330"/>
          </a:xfrm>
          <a:prstGeom prst="rect">
            <a:avLst/>
          </a:prstGeom>
        </p:spPr>
        <p:txBody>
          <a:bodyPr wrap="square">
            <a:spAutoFit/>
          </a:bodyPr>
          <a:lstStyle/>
          <a:p>
            <a:pPr algn="ctr"/>
            <a:r>
              <a:rPr lang="en-US" altLang="en-US" dirty="0">
                <a:solidFill>
                  <a:schemeClr val="bg1"/>
                </a:solidFill>
                <a:latin typeface="Garamond" panose="02020404030301010803" pitchFamily="18" charset="0"/>
              </a:rPr>
              <a:t>Aerial view of Chartres Cathedral (looking north), Chartres, France, as rebuilt after 1194.</a:t>
            </a:r>
            <a:endParaRPr lang="en-US" dirty="0">
              <a:solidFill>
                <a:schemeClr val="bg1"/>
              </a:solidFill>
              <a:latin typeface="Garamond" panose="02020404030301010803" pitchFamily="18" charset="0"/>
            </a:endParaRPr>
          </a:p>
        </p:txBody>
      </p:sp>
      <p:sp>
        <p:nvSpPr>
          <p:cNvPr id="6" name="Rectangle 5">
            <a:extLst>
              <a:ext uri="{FF2B5EF4-FFF2-40B4-BE49-F238E27FC236}">
                <a16:creationId xmlns:a16="http://schemas.microsoft.com/office/drawing/2014/main" id="{F4D7B3BF-F8ED-A34F-913F-0D05449F264B}"/>
              </a:ext>
            </a:extLst>
          </p:cNvPr>
          <p:cNvSpPr/>
          <p:nvPr/>
        </p:nvSpPr>
        <p:spPr>
          <a:xfrm>
            <a:off x="3764424" y="4611231"/>
            <a:ext cx="1615151" cy="2246769"/>
          </a:xfrm>
          <a:prstGeom prst="rect">
            <a:avLst/>
          </a:prstGeom>
        </p:spPr>
        <p:txBody>
          <a:bodyPr wrap="square">
            <a:spAutoFit/>
          </a:bodyPr>
          <a:lstStyle/>
          <a:p>
            <a:pPr algn="ctr"/>
            <a:r>
              <a:rPr lang="en-US" altLang="en-US" sz="1400" dirty="0">
                <a:solidFill>
                  <a:schemeClr val="bg1"/>
                </a:solidFill>
                <a:latin typeface="Garamond" panose="02020404030301010803" pitchFamily="18" charset="0"/>
              </a:rPr>
              <a:t>Virgin with the Dead Christ (</a:t>
            </a:r>
            <a:r>
              <a:rPr lang="en-US" altLang="en-US" sz="1400" i="1" dirty="0" err="1">
                <a:solidFill>
                  <a:schemeClr val="bg1"/>
                </a:solidFill>
                <a:latin typeface="Garamond" panose="02020404030301010803" pitchFamily="18" charset="0"/>
              </a:rPr>
              <a:t>Röttgen</a:t>
            </a:r>
            <a:r>
              <a:rPr lang="en-US" altLang="en-US" sz="1400" i="1" dirty="0">
                <a:solidFill>
                  <a:schemeClr val="bg1"/>
                </a:solidFill>
                <a:latin typeface="Garamond" panose="02020404030301010803" pitchFamily="18" charset="0"/>
              </a:rPr>
              <a:t> Pietà</a:t>
            </a:r>
            <a:r>
              <a:rPr lang="en-US" altLang="en-US" sz="1400" dirty="0">
                <a:solidFill>
                  <a:schemeClr val="bg1"/>
                </a:solidFill>
                <a:latin typeface="Garamond" panose="02020404030301010803" pitchFamily="18" charset="0"/>
              </a:rPr>
              <a:t>), from the Rhineland, Germany, ca. 1300-1325. Painted wood, 2’</a:t>
            </a:r>
            <a:r>
              <a:rPr lang="en-US" altLang="ja-JP" sz="1400" dirty="0">
                <a:solidFill>
                  <a:schemeClr val="bg1"/>
                </a:solidFill>
                <a:latin typeface="Garamond" panose="02020404030301010803" pitchFamily="18" charset="0"/>
              </a:rPr>
              <a:t> 10 1/2” high. </a:t>
            </a:r>
            <a:r>
              <a:rPr lang="en-US" altLang="ja-JP" sz="1400" dirty="0" err="1">
                <a:solidFill>
                  <a:schemeClr val="bg1"/>
                </a:solidFill>
                <a:latin typeface="Garamond" panose="02020404030301010803" pitchFamily="18" charset="0"/>
              </a:rPr>
              <a:t>Rheinisches</a:t>
            </a:r>
            <a:r>
              <a:rPr lang="en-US" altLang="ja-JP" sz="1400" dirty="0">
                <a:solidFill>
                  <a:schemeClr val="bg1"/>
                </a:solidFill>
                <a:latin typeface="Garamond" panose="02020404030301010803" pitchFamily="18" charset="0"/>
              </a:rPr>
              <a:t> </a:t>
            </a:r>
            <a:r>
              <a:rPr lang="en-US" altLang="ja-JP" sz="1400" dirty="0" err="1">
                <a:solidFill>
                  <a:schemeClr val="bg1"/>
                </a:solidFill>
                <a:latin typeface="Garamond" panose="02020404030301010803" pitchFamily="18" charset="0"/>
              </a:rPr>
              <a:t>Landemuseum</a:t>
            </a:r>
            <a:r>
              <a:rPr lang="en-US" altLang="ja-JP" sz="1400" dirty="0">
                <a:solidFill>
                  <a:schemeClr val="bg1"/>
                </a:solidFill>
                <a:latin typeface="Garamond" panose="02020404030301010803" pitchFamily="18" charset="0"/>
              </a:rPr>
              <a:t>, Bonn. </a:t>
            </a:r>
            <a:endParaRPr lang="en-US" sz="1400" dirty="0">
              <a:solidFill>
                <a:schemeClr val="bg1"/>
              </a:solidFill>
              <a:latin typeface="Garamond" panose="02020404030301010803" pitchFamily="18" charset="0"/>
            </a:endParaRPr>
          </a:p>
        </p:txBody>
      </p:sp>
      <p:sp>
        <p:nvSpPr>
          <p:cNvPr id="7" name="Rectangle 6">
            <a:extLst>
              <a:ext uri="{FF2B5EF4-FFF2-40B4-BE49-F238E27FC236}">
                <a16:creationId xmlns:a16="http://schemas.microsoft.com/office/drawing/2014/main" id="{1AE8464C-9963-7F4F-BA7B-2D96948EFE3E}"/>
              </a:ext>
            </a:extLst>
          </p:cNvPr>
          <p:cNvSpPr/>
          <p:nvPr/>
        </p:nvSpPr>
        <p:spPr>
          <a:xfrm>
            <a:off x="5477240" y="4717866"/>
            <a:ext cx="3666760" cy="1200329"/>
          </a:xfrm>
          <a:prstGeom prst="rect">
            <a:avLst/>
          </a:prstGeom>
        </p:spPr>
        <p:txBody>
          <a:bodyPr wrap="square">
            <a:spAutoFit/>
          </a:bodyPr>
          <a:lstStyle/>
          <a:p>
            <a:pPr algn="ctr"/>
            <a:r>
              <a:rPr lang="en-US" dirty="0">
                <a:solidFill>
                  <a:schemeClr val="bg1"/>
                </a:solidFill>
                <a:latin typeface="Garamond" panose="02020404030301010803" pitchFamily="18" charset="0"/>
              </a:rPr>
              <a:t>The Prayer Book of Bonne of Luxembourg, Duchess of Normandy, before 1349, attributed to Jean Le Noir.</a:t>
            </a:r>
          </a:p>
        </p:txBody>
      </p:sp>
      <p:sp>
        <p:nvSpPr>
          <p:cNvPr id="8" name="Rectangle 7">
            <a:extLst>
              <a:ext uri="{FF2B5EF4-FFF2-40B4-BE49-F238E27FC236}">
                <a16:creationId xmlns:a16="http://schemas.microsoft.com/office/drawing/2014/main" id="{398E8CA4-4EEB-8149-97EA-E139C9ABC84E}"/>
              </a:ext>
            </a:extLst>
          </p:cNvPr>
          <p:cNvSpPr/>
          <p:nvPr/>
        </p:nvSpPr>
        <p:spPr>
          <a:xfrm>
            <a:off x="1" y="-1"/>
            <a:ext cx="9144000" cy="2031325"/>
          </a:xfrm>
          <a:prstGeom prst="rect">
            <a:avLst/>
          </a:prstGeom>
        </p:spPr>
        <p:txBody>
          <a:bodyPr wrap="square">
            <a:spAutoFit/>
          </a:bodyPr>
          <a:lstStyle/>
          <a:p>
            <a:pPr algn="ctr"/>
            <a:r>
              <a:rPr lang="en-US" altLang="en-US" sz="1400" i="1" dirty="0">
                <a:solidFill>
                  <a:schemeClr val="bg1"/>
                </a:solidFill>
                <a:latin typeface="Garamond" panose="02020404030301010803" pitchFamily="18" charset="0"/>
              </a:rPr>
              <a:t>Prompt:</a:t>
            </a:r>
            <a:r>
              <a:rPr lang="en-US" altLang="en-US" sz="1400" dirty="0">
                <a:solidFill>
                  <a:schemeClr val="bg1"/>
                </a:solidFill>
                <a:latin typeface="Garamond" panose="02020404030301010803" pitchFamily="18" charset="0"/>
              </a:rPr>
              <a:t> The Gothic period of medieval art and architecture is often characterized as a time of economic prosperity, technological innovation, and deep spirituality. Would you agree or disagree with that assessment based on the three works of art and architecture shown below? What do the three works inform us about medieval religion, culture, and society? In your essay, you may identify a common theme (e.g. death and salvation) of the three works and discuss how each work expresses that theme in distinctive ways. Consider the different media, scales, and purposes of each work. Alternatively, you may choose to identify several different themes (e.g. religious architecture, pathos, secular patronage) and demonstrate how those themes are expressed in the individual artworks. Be specific. In addition to considering each work carefully, draw on your knowledge of the Gothic period and different themes we discussed over the course of the semester. You are encouraged to incorporate mentions of source documents and other artworks if you can.</a:t>
            </a:r>
            <a:endParaRPr lang="en-US" sz="1400" i="1" dirty="0">
              <a:solidFill>
                <a:schemeClr val="bg1"/>
              </a:solidFill>
              <a:latin typeface="Garamond" panose="02020404030301010803" pitchFamily="18" charset="0"/>
            </a:endParaRPr>
          </a:p>
        </p:txBody>
      </p:sp>
    </p:spTree>
    <p:extLst>
      <p:ext uri="{BB962C8B-B14F-4D97-AF65-F5344CB8AC3E}">
        <p14:creationId xmlns:p14="http://schemas.microsoft.com/office/powerpoint/2010/main" val="2358968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7D0-66E0-674A-903C-95E29D99A923}"/>
              </a:ext>
            </a:extLst>
          </p:cNvPr>
          <p:cNvSpPr>
            <a:spLocks noGrp="1"/>
          </p:cNvSpPr>
          <p:nvPr>
            <p:ph type="title"/>
          </p:nvPr>
        </p:nvSpPr>
        <p:spPr/>
        <p:txBody>
          <a:bodyPr>
            <a:noAutofit/>
          </a:bodyPr>
          <a:lstStyle/>
          <a:p>
            <a:r>
              <a:rPr lang="en-US" altLang="en-US" sz="2400" dirty="0"/>
              <a:t>Royal Portal, west facade, Chartres Cathedral, Chartres, France, ca. 1145-1155.</a:t>
            </a:r>
            <a:endParaRPr lang="en-US" sz="2400" dirty="0"/>
          </a:p>
        </p:txBody>
      </p:sp>
      <p:sp>
        <p:nvSpPr>
          <p:cNvPr id="4" name="Text Placeholder 3">
            <a:extLst>
              <a:ext uri="{FF2B5EF4-FFF2-40B4-BE49-F238E27FC236}">
                <a16:creationId xmlns:a16="http://schemas.microsoft.com/office/drawing/2014/main" id="{6121F7F0-D8A0-7D4B-9965-90B23A3E4571}"/>
              </a:ext>
            </a:extLst>
          </p:cNvPr>
          <p:cNvSpPr>
            <a:spLocks noGrp="1"/>
          </p:cNvSpPr>
          <p:nvPr>
            <p:ph type="body" sz="half" idx="2"/>
          </p:nvPr>
        </p:nvSpPr>
        <p:spPr/>
        <p:txBody>
          <a:bodyPr/>
          <a:lstStyle/>
          <a:p>
            <a:endParaRPr lang="en-US"/>
          </a:p>
        </p:txBody>
      </p:sp>
      <p:pic>
        <p:nvPicPr>
          <p:cNvPr id="5" name="Picture 1" descr="fig_13-05.jpg">
            <a:extLst>
              <a:ext uri="{FF2B5EF4-FFF2-40B4-BE49-F238E27FC236}">
                <a16:creationId xmlns:a16="http://schemas.microsoft.com/office/drawing/2014/main" id="{C17E3BF2-D869-2F4C-A57D-A5F556C17B1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87788" y="1896278"/>
            <a:ext cx="4629150" cy="3055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2592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DED19-13E3-0743-91D1-44E54B0DA3D9}"/>
              </a:ext>
            </a:extLst>
          </p:cNvPr>
          <p:cNvSpPr>
            <a:spLocks noGrp="1"/>
          </p:cNvSpPr>
          <p:nvPr>
            <p:ph type="title"/>
          </p:nvPr>
        </p:nvSpPr>
        <p:spPr/>
        <p:txBody>
          <a:bodyPr>
            <a:noAutofit/>
          </a:bodyPr>
          <a:lstStyle/>
          <a:p>
            <a:r>
              <a:rPr lang="en-US" altLang="en-US" sz="2400" dirty="0"/>
              <a:t>Aerial view of Chartres Cathedral (looking north), Chartres, France, as rebuilt after 1194.</a:t>
            </a:r>
            <a:endParaRPr lang="en-US" sz="2400" dirty="0"/>
          </a:p>
        </p:txBody>
      </p:sp>
      <p:sp>
        <p:nvSpPr>
          <p:cNvPr id="4" name="Text Placeholder 3">
            <a:extLst>
              <a:ext uri="{FF2B5EF4-FFF2-40B4-BE49-F238E27FC236}">
                <a16:creationId xmlns:a16="http://schemas.microsoft.com/office/drawing/2014/main" id="{C2657DDB-110D-434B-8E45-88AFE056473C}"/>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27 years</a:t>
            </a:r>
          </a:p>
          <a:p>
            <a:pPr marL="285750" indent="-285750">
              <a:buFont typeface="Arial" panose="020B0604020202020204" pitchFamily="34" charset="0"/>
              <a:buChar char="•"/>
            </a:pPr>
            <a:r>
              <a:rPr lang="en-US" dirty="0"/>
              <a:t>At one point the townspeople revolted against the prospect of a heavier tax burden.</a:t>
            </a:r>
          </a:p>
          <a:p>
            <a:pPr marL="285750" indent="-285750">
              <a:buFont typeface="Arial" panose="020B0604020202020204" pitchFamily="34" charset="0"/>
              <a:buChar char="•"/>
            </a:pPr>
            <a:r>
              <a:rPr lang="en-US" dirty="0"/>
              <a:t>mid-12</a:t>
            </a:r>
            <a:r>
              <a:rPr lang="en-US" baseline="30000" dirty="0"/>
              <a:t>th</a:t>
            </a:r>
            <a:r>
              <a:rPr lang="en-US" dirty="0"/>
              <a:t>-c. west facade + crypt</a:t>
            </a:r>
          </a:p>
          <a:p>
            <a:pPr marL="285750" indent="-285750">
              <a:buFont typeface="Arial" panose="020B0604020202020204" pitchFamily="34" charset="0"/>
              <a:buChar char="•"/>
            </a:pPr>
            <a:r>
              <a:rPr lang="en-US" dirty="0"/>
              <a:t>the mantle of the Virgin</a:t>
            </a:r>
          </a:p>
          <a:p>
            <a:pPr marL="285750" indent="-285750">
              <a:buFont typeface="Arial" panose="020B0604020202020204" pitchFamily="34" charset="0"/>
              <a:buChar char="•"/>
            </a:pPr>
            <a:r>
              <a:rPr lang="en-US" dirty="0"/>
              <a:t>the earliest example of High Gothic building</a:t>
            </a:r>
          </a:p>
          <a:p>
            <a:pPr marL="285750" indent="-285750">
              <a:buFont typeface="Arial" panose="020B0604020202020204" pitchFamily="34" charset="0"/>
              <a:buChar char="•"/>
            </a:pPr>
            <a:r>
              <a:rPr lang="en-US" dirty="0"/>
              <a:t>the first major church planned from the beginning to have flying buttresses</a:t>
            </a:r>
          </a:p>
          <a:p>
            <a:pPr marL="285750" indent="-285750">
              <a:buFont typeface="Arial" panose="020B0604020202020204" pitchFamily="34" charset="0"/>
              <a:buChar char="•"/>
            </a:pPr>
            <a:r>
              <a:rPr lang="en-US" dirty="0"/>
              <a:t>The Chartres windows are almost as tall as the main arcade.</a:t>
            </a:r>
          </a:p>
        </p:txBody>
      </p:sp>
      <p:pic>
        <p:nvPicPr>
          <p:cNvPr id="5" name="Picture 6" descr="1813">
            <a:extLst>
              <a:ext uri="{FF2B5EF4-FFF2-40B4-BE49-F238E27FC236}">
                <a16:creationId xmlns:a16="http://schemas.microsoft.com/office/drawing/2014/main" id="{B9D90035-9CB5-4C46-9324-7C419588B4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87788" y="1874758"/>
            <a:ext cx="4629150" cy="309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1322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87AE5-0C10-5848-99B5-22907F935700}"/>
              </a:ext>
            </a:extLst>
          </p:cNvPr>
          <p:cNvSpPr>
            <a:spLocks noGrp="1"/>
          </p:cNvSpPr>
          <p:nvPr>
            <p:ph type="title"/>
          </p:nvPr>
        </p:nvSpPr>
        <p:spPr/>
        <p:txBody>
          <a:bodyPr>
            <a:noAutofit/>
          </a:bodyPr>
          <a:lstStyle/>
          <a:p>
            <a:r>
              <a:rPr lang="en-US" altLang="en-US" sz="2000" dirty="0"/>
              <a:t>Rose window and lancets, north transept, Chartres Cathedral, Chartres, France, ca. 1220. Stained glass, rose window 43’ </a:t>
            </a:r>
            <a:r>
              <a:rPr lang="en-US" altLang="ja-JP" sz="2000" dirty="0"/>
              <a:t>in diameter.</a:t>
            </a:r>
            <a:endParaRPr lang="en-US" sz="2000" dirty="0"/>
          </a:p>
        </p:txBody>
      </p:sp>
      <p:sp>
        <p:nvSpPr>
          <p:cNvPr id="4" name="Text Placeholder 3">
            <a:extLst>
              <a:ext uri="{FF2B5EF4-FFF2-40B4-BE49-F238E27FC236}">
                <a16:creationId xmlns:a16="http://schemas.microsoft.com/office/drawing/2014/main" id="{D12D6C5A-079B-844F-AE50-21A9CCC0804F}"/>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Queen Blanche of Castile</a:t>
            </a:r>
          </a:p>
          <a:p>
            <a:pPr marL="285750" indent="-285750">
              <a:buFont typeface="Arial" panose="020B0604020202020204" pitchFamily="34" charset="0"/>
              <a:buChar char="•"/>
            </a:pPr>
            <a:r>
              <a:rPr lang="en-US" dirty="0"/>
              <a:t>the royal motifs of yellow castles on a red ground and yellow fleurs-de-lis</a:t>
            </a:r>
          </a:p>
          <a:p>
            <a:pPr marL="285750" indent="-285750">
              <a:buFont typeface="Arial" panose="020B0604020202020204" pitchFamily="34" charset="0"/>
              <a:buChar char="•"/>
            </a:pPr>
            <a:r>
              <a:rPr lang="en-US" dirty="0"/>
              <a:t>“tree of Jesse”</a:t>
            </a:r>
          </a:p>
          <a:p>
            <a:pPr marL="285750" indent="-285750">
              <a:buFont typeface="Arial" panose="020B0604020202020204" pitchFamily="34" charset="0"/>
              <a:buChar char="•"/>
            </a:pPr>
            <a:r>
              <a:rPr lang="en-US" dirty="0"/>
              <a:t>royal genealogy</a:t>
            </a:r>
          </a:p>
          <a:p>
            <a:pPr marL="285750" indent="-285750">
              <a:buFont typeface="Arial" panose="020B0604020202020204" pitchFamily="34" charset="0"/>
              <a:buChar char="•"/>
            </a:pPr>
            <a:r>
              <a:rPr lang="en-US" dirty="0" err="1"/>
              <a:t>Suger’s</a:t>
            </a:r>
            <a:r>
              <a:rPr lang="en-US" dirty="0"/>
              <a:t> mystical lux nova</a:t>
            </a:r>
          </a:p>
          <a:p>
            <a:pPr marL="285750" indent="-285750">
              <a:buFont typeface="Arial" panose="020B0604020202020204" pitchFamily="34" charset="0"/>
              <a:buChar char="•"/>
            </a:pPr>
            <a:r>
              <a:rPr lang="en-US" dirty="0"/>
              <a:t>a floating vision of the celestial heavens</a:t>
            </a:r>
          </a:p>
        </p:txBody>
      </p:sp>
      <p:pic>
        <p:nvPicPr>
          <p:cNvPr id="5" name="Picture 5" descr="&#9;18-14.jpg                                                      0000AE99schmoopy                       BC89C2C8:">
            <a:extLst>
              <a:ext uri="{FF2B5EF4-FFF2-40B4-BE49-F238E27FC236}">
                <a16:creationId xmlns:a16="http://schemas.microsoft.com/office/drawing/2014/main" id="{1D0BC6DA-DBEF-AC4E-8B9B-9D1B3D29A4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15367" y="987425"/>
            <a:ext cx="3573991"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6072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E69BD-6F1E-2942-922E-4C75566F8532}"/>
              </a:ext>
            </a:extLst>
          </p:cNvPr>
          <p:cNvSpPr>
            <a:spLocks noGrp="1"/>
          </p:cNvSpPr>
          <p:nvPr>
            <p:ph type="title"/>
          </p:nvPr>
        </p:nvSpPr>
        <p:spPr/>
        <p:txBody>
          <a:bodyPr>
            <a:noAutofit/>
          </a:bodyPr>
          <a:lstStyle/>
          <a:p>
            <a:r>
              <a:rPr lang="en-US" altLang="en-US" sz="2400" dirty="0"/>
              <a:t>Interior of the upper chapel, Sainte-Chapelle, Paris, France, 1243-1248.</a:t>
            </a:r>
            <a:endParaRPr lang="en-US" sz="2400" dirty="0"/>
          </a:p>
        </p:txBody>
      </p:sp>
      <p:sp>
        <p:nvSpPr>
          <p:cNvPr id="4" name="Text Placeholder 3">
            <a:extLst>
              <a:ext uri="{FF2B5EF4-FFF2-40B4-BE49-F238E27FC236}">
                <a16:creationId xmlns:a16="http://schemas.microsoft.com/office/drawing/2014/main" id="{E1A1776F-2D1A-5647-95E8-326CCDB1583D}"/>
              </a:ext>
            </a:extLst>
          </p:cNvPr>
          <p:cNvSpPr>
            <a:spLocks noGrp="1"/>
          </p:cNvSpPr>
          <p:nvPr>
            <p:ph type="body" sz="half" idx="2"/>
          </p:nvPr>
        </p:nvSpPr>
        <p:spPr/>
        <p:txBody>
          <a:bodyPr/>
          <a:lstStyle/>
          <a:p>
            <a:endParaRPr lang="en-US"/>
          </a:p>
        </p:txBody>
      </p:sp>
      <p:pic>
        <p:nvPicPr>
          <p:cNvPr id="5" name="Picture 6" descr="1825">
            <a:extLst>
              <a:ext uri="{FF2B5EF4-FFF2-40B4-BE49-F238E27FC236}">
                <a16:creationId xmlns:a16="http://schemas.microsoft.com/office/drawing/2014/main" id="{97C106FC-8331-0F4E-ABF5-07F160C93E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28183" y="987425"/>
            <a:ext cx="334836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803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784F-2AFC-5944-83A8-61800370622C}"/>
              </a:ext>
            </a:extLst>
          </p:cNvPr>
          <p:cNvSpPr>
            <a:spLocks noGrp="1"/>
          </p:cNvSpPr>
          <p:nvPr>
            <p:ph type="title"/>
          </p:nvPr>
        </p:nvSpPr>
        <p:spPr/>
        <p:txBody>
          <a:bodyPr>
            <a:noAutofit/>
          </a:bodyPr>
          <a:lstStyle/>
          <a:p>
            <a:r>
              <a:rPr lang="en-US" altLang="en-US" sz="1800" dirty="0"/>
              <a:t>Aerial view of the fortified town of Carcassonne, France. Bastions and towers, 12t-13th centuries, restored by Eugène Viollet-le-Duc in the 19th century.</a:t>
            </a:r>
            <a:endParaRPr lang="en-US" sz="1800" dirty="0"/>
          </a:p>
        </p:txBody>
      </p:sp>
      <p:sp>
        <p:nvSpPr>
          <p:cNvPr id="4" name="Text Placeholder 3">
            <a:extLst>
              <a:ext uri="{FF2B5EF4-FFF2-40B4-BE49-F238E27FC236}">
                <a16:creationId xmlns:a16="http://schemas.microsoft.com/office/drawing/2014/main" id="{8A6F0CF6-F9C9-4E49-BF8E-97C502F1A0D8}"/>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once the regional center of resistance to the northern forces of royal France</a:t>
            </a:r>
          </a:p>
          <a:p>
            <a:pPr marL="285750" indent="-285750">
              <a:buFont typeface="Arial" panose="020B0604020202020204" pitchFamily="34" charset="0"/>
              <a:buChar char="•"/>
            </a:pPr>
            <a:r>
              <a:rPr lang="en-US" dirty="0"/>
              <a:t>the best-preserved example of a Gothic fortified town</a:t>
            </a:r>
          </a:p>
          <a:p>
            <a:pPr marL="285750" indent="-285750">
              <a:buFont typeface="Arial" panose="020B0604020202020204" pitchFamily="34" charset="0"/>
              <a:buChar char="•"/>
            </a:pPr>
            <a:r>
              <a:rPr lang="en-US" dirty="0"/>
              <a:t>fortified since the Roman times</a:t>
            </a:r>
          </a:p>
          <a:p>
            <a:pPr marL="285750" indent="-285750">
              <a:buFont typeface="Arial" panose="020B0604020202020204" pitchFamily="34" charset="0"/>
              <a:buChar char="•"/>
            </a:pPr>
            <a:r>
              <a:rPr lang="en-US" dirty="0" err="1"/>
              <a:t>Visigothic</a:t>
            </a:r>
            <a:r>
              <a:rPr lang="en-US" dirty="0"/>
              <a:t> walls dating from the 6</a:t>
            </a:r>
            <a:r>
              <a:rPr lang="en-US" baseline="30000" dirty="0"/>
              <a:t>th</a:t>
            </a:r>
            <a:r>
              <a:rPr lang="en-US" dirty="0"/>
              <a:t> c., reinforced in the 12</a:t>
            </a:r>
            <a:r>
              <a:rPr lang="en-US" baseline="30000" dirty="0"/>
              <a:t>th</a:t>
            </a:r>
            <a:r>
              <a:rPr lang="en-US" dirty="0"/>
              <a:t> c.</a:t>
            </a:r>
          </a:p>
          <a:p>
            <a:pPr marL="285750" indent="-285750">
              <a:buFont typeface="Arial" panose="020B0604020202020204" pitchFamily="34" charset="0"/>
              <a:buChar char="•"/>
            </a:pPr>
            <a:r>
              <a:rPr lang="en-US" dirty="0"/>
              <a:t>battlements with crenellations</a:t>
            </a:r>
          </a:p>
          <a:p>
            <a:pPr marL="285750" indent="-285750">
              <a:buFont typeface="Arial" panose="020B0604020202020204" pitchFamily="34" charset="0"/>
              <a:buChar char="•"/>
            </a:pPr>
            <a:r>
              <a:rPr lang="en-US" dirty="0"/>
              <a:t>a tightly contained complex of castle, cathedral, and town within towered walls</a:t>
            </a:r>
          </a:p>
        </p:txBody>
      </p:sp>
      <p:pic>
        <p:nvPicPr>
          <p:cNvPr id="5" name="Picture 1" descr="fig_13-28.jpg">
            <a:extLst>
              <a:ext uri="{FF2B5EF4-FFF2-40B4-BE49-F238E27FC236}">
                <a16:creationId xmlns:a16="http://schemas.microsoft.com/office/drawing/2014/main" id="{7A922737-2716-8243-BCF6-D3D77410B6E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87788" y="2176939"/>
            <a:ext cx="4629150" cy="2494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3769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191A3-B37D-C143-8879-0ABD750D0E12}"/>
              </a:ext>
            </a:extLst>
          </p:cNvPr>
          <p:cNvSpPr>
            <a:spLocks noGrp="1"/>
          </p:cNvSpPr>
          <p:nvPr>
            <p:ph type="title"/>
          </p:nvPr>
        </p:nvSpPr>
        <p:spPr/>
        <p:txBody>
          <a:bodyPr>
            <a:normAutofit fontScale="90000"/>
          </a:bodyPr>
          <a:lstStyle/>
          <a:p>
            <a:r>
              <a:rPr lang="en-US" altLang="en-US" dirty="0"/>
              <a:t>House of Jacques Coeur, Bourges, France, 1443-1451.</a:t>
            </a:r>
            <a:endParaRPr lang="en-US" dirty="0"/>
          </a:p>
        </p:txBody>
      </p:sp>
      <p:sp>
        <p:nvSpPr>
          <p:cNvPr id="4" name="Text Placeholder 3">
            <a:extLst>
              <a:ext uri="{FF2B5EF4-FFF2-40B4-BE49-F238E27FC236}">
                <a16:creationId xmlns:a16="http://schemas.microsoft.com/office/drawing/2014/main" id="{4B7B31A1-257A-9244-9C9C-805819EF0DDD}"/>
              </a:ext>
            </a:extLst>
          </p:cNvPr>
          <p:cNvSpPr>
            <a:spLocks noGrp="1"/>
          </p:cNvSpPr>
          <p:nvPr>
            <p:ph type="body" sz="half" idx="2"/>
          </p:nvPr>
        </p:nvSpPr>
        <p:spPr/>
        <p:txBody>
          <a:bodyPr/>
          <a:lstStyle/>
          <a:p>
            <a:endParaRPr lang="en-US"/>
          </a:p>
        </p:txBody>
      </p:sp>
      <p:pic>
        <p:nvPicPr>
          <p:cNvPr id="5" name="Picture 1" descr="fig_13-30.jpg">
            <a:extLst>
              <a:ext uri="{FF2B5EF4-FFF2-40B4-BE49-F238E27FC236}">
                <a16:creationId xmlns:a16="http://schemas.microsoft.com/office/drawing/2014/main" id="{5B03C9A1-2838-214C-9CC5-045DD20850E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87788" y="1343346"/>
            <a:ext cx="4629150" cy="41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1463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B36E3-E71B-4F4E-905A-EC1B766A8B06}"/>
              </a:ext>
            </a:extLst>
          </p:cNvPr>
          <p:cNvSpPr>
            <a:spLocks noGrp="1"/>
          </p:cNvSpPr>
          <p:nvPr>
            <p:ph type="title"/>
          </p:nvPr>
        </p:nvSpPr>
        <p:spPr/>
        <p:txBody>
          <a:bodyPr>
            <a:noAutofit/>
          </a:bodyPr>
          <a:lstStyle/>
          <a:p>
            <a:r>
              <a:rPr lang="en-US" altLang="en-US" sz="1600" i="1" dirty="0"/>
              <a:t>God as Creator of the World</a:t>
            </a:r>
            <a:r>
              <a:rPr lang="en-US" altLang="en-US" sz="1600" dirty="0"/>
              <a:t>, folio 1 verso of a moralized Bible, from Paris, France, ca. 1220-1230. Ink, tempera, and gold leaf on vellum, 1’</a:t>
            </a:r>
            <a:r>
              <a:rPr lang="en-US" altLang="ja-JP" sz="1600" dirty="0"/>
              <a:t> 1 1/2” x 8 1/4”. </a:t>
            </a:r>
            <a:r>
              <a:rPr lang="en-US" altLang="ja-JP" sz="1600" dirty="0" err="1"/>
              <a:t>Osterreichische</a:t>
            </a:r>
            <a:r>
              <a:rPr lang="en-US" altLang="ja-JP" sz="1600" dirty="0"/>
              <a:t> </a:t>
            </a:r>
            <a:r>
              <a:rPr lang="en-US" altLang="ja-JP" sz="1600" dirty="0" err="1"/>
              <a:t>Nationalbibliothek</a:t>
            </a:r>
            <a:r>
              <a:rPr lang="en-US" altLang="ja-JP" sz="1600" dirty="0"/>
              <a:t>, Vienna.</a:t>
            </a:r>
            <a:endParaRPr lang="en-US" sz="1600" dirty="0"/>
          </a:p>
        </p:txBody>
      </p:sp>
      <p:sp>
        <p:nvSpPr>
          <p:cNvPr id="4" name="Text Placeholder 3">
            <a:extLst>
              <a:ext uri="{FF2B5EF4-FFF2-40B4-BE49-F238E27FC236}">
                <a16:creationId xmlns:a16="http://schemas.microsoft.com/office/drawing/2014/main" id="{E8709206-1C82-E64A-A1E2-F2C97B36FDD3}"/>
              </a:ext>
            </a:extLst>
          </p:cNvPr>
          <p:cNvSpPr>
            <a:spLocks noGrp="1"/>
          </p:cNvSpPr>
          <p:nvPr>
            <p:ph type="body" sz="half" idx="2"/>
          </p:nvPr>
        </p:nvSpPr>
        <p:spPr/>
        <p:txBody>
          <a:bodyPr>
            <a:normAutofit fontScale="92500" lnSpcReduction="20000"/>
          </a:bodyPr>
          <a:lstStyle/>
          <a:p>
            <a:pPr marL="285750" indent="-285750">
              <a:buFont typeface="Arial" panose="020B0604020202020204" pitchFamily="34" charset="0"/>
              <a:buChar char="•"/>
            </a:pPr>
            <a:r>
              <a:rPr lang="en-US" dirty="0"/>
              <a:t>“Here God creates heaven and earth, the sun and moon, and all the elements.”</a:t>
            </a:r>
          </a:p>
          <a:p>
            <a:pPr marL="285750" indent="-285750">
              <a:buFont typeface="Arial" panose="020B0604020202020204" pitchFamily="34" charset="0"/>
              <a:buChar char="•"/>
            </a:pPr>
            <a:r>
              <a:rPr lang="en-US" dirty="0"/>
              <a:t>shaping the universe with the aid of a compass</a:t>
            </a:r>
          </a:p>
          <a:p>
            <a:pPr marL="285750" indent="-285750">
              <a:buFont typeface="Arial" panose="020B0604020202020204" pitchFamily="34" charset="0"/>
              <a:buChar char="•"/>
            </a:pPr>
            <a:r>
              <a:rPr lang="en-US" dirty="0"/>
              <a:t>creating the universe using geometrical principles</a:t>
            </a:r>
          </a:p>
          <a:p>
            <a:pPr marL="285750" indent="-285750">
              <a:buFont typeface="Arial" panose="020B0604020202020204" pitchFamily="34" charset="0"/>
              <a:buChar char="•"/>
            </a:pPr>
            <a:r>
              <a:rPr lang="en-US" dirty="0"/>
              <a:t>The circle, which has neither a beginning nor an end, symbolized the eternity of the one God.</a:t>
            </a:r>
          </a:p>
          <a:p>
            <a:pPr marL="285750" indent="-285750">
              <a:buFont typeface="Arial" panose="020B0604020202020204" pitchFamily="34" charset="0"/>
              <a:buChar char="•"/>
            </a:pPr>
            <a:r>
              <a:rPr lang="en-US" dirty="0"/>
              <a:t>Gothic architects based their designs on the art of geometry, building their forms out of abstract shapes laden with symbolic meaning.</a:t>
            </a:r>
          </a:p>
          <a:p>
            <a:pPr marL="285750" indent="-285750">
              <a:buFont typeface="Arial" panose="020B0604020202020204" pitchFamily="34" charset="0"/>
              <a:buChar char="•"/>
            </a:pPr>
            <a:r>
              <a:rPr lang="en-US" dirty="0"/>
              <a:t>working according to the divinely established laws of nature</a:t>
            </a:r>
          </a:p>
        </p:txBody>
      </p:sp>
      <p:pic>
        <p:nvPicPr>
          <p:cNvPr id="5" name="Picture 6" descr="1832">
            <a:extLst>
              <a:ext uri="{FF2B5EF4-FFF2-40B4-BE49-F238E27FC236}">
                <a16:creationId xmlns:a16="http://schemas.microsoft.com/office/drawing/2014/main" id="{19FCCCC8-267F-E843-AE9F-261FC9C246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15367" y="987425"/>
            <a:ext cx="3573991"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43025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251</TotalTime>
  <Words>2143</Words>
  <Application>Microsoft Macintosh PowerPoint</Application>
  <PresentationFormat>On-screen Show (4:3)</PresentationFormat>
  <Paragraphs>129</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Garamond</vt:lpstr>
      <vt:lpstr>Office Theme</vt:lpstr>
      <vt:lpstr>Reims Cathedral, Reims, France, ca. 1225-1290.</vt:lpstr>
      <vt:lpstr>Ambulatory and radiating chapels, abbey church, Saint-Denis, France, 1140-1144.</vt:lpstr>
      <vt:lpstr>Royal Portal, west facade, Chartres Cathedral, Chartres, France, ca. 1145-1155.</vt:lpstr>
      <vt:lpstr>Aerial view of Chartres Cathedral (looking north), Chartres, France, as rebuilt after 1194.</vt:lpstr>
      <vt:lpstr>Rose window and lancets, north transept, Chartres Cathedral, Chartres, France, ca. 1220. Stained glass, rose window 43’ in diameter.</vt:lpstr>
      <vt:lpstr>Interior of the upper chapel, Sainte-Chapelle, Paris, France, 1243-1248.</vt:lpstr>
      <vt:lpstr>Aerial view of the fortified town of Carcassonne, France. Bastions and towers, 12t-13th centuries, restored by Eugène Viollet-le-Duc in the 19th century.</vt:lpstr>
      <vt:lpstr>House of Jacques Coeur, Bourges, France, 1443-1451.</vt:lpstr>
      <vt:lpstr>God as Creator of the World, folio 1 verso of a moralized Bible, from Paris, France, ca. 1220-1230. Ink, tempera, and gold leaf on vellum, 1’ 1 1/2” x 8 1/4”. Osterreichische Nationalbibliothek, Vienna.</vt:lpstr>
      <vt:lpstr>Jean Pucelle, Betrayal of Christ and Annunciation, folios 15 verso and 16 recto of the Hours of Jeanne d’Evreux, from Paris, France, ca. 1325-1328. Ink and tempera on vellum, each page 3 1/2” x 2 1/2”. Metropolitan Museum of Art, New York (Cloisters Collection).</vt:lpstr>
      <vt:lpstr>Blanche of Castile, Louis IX, and two monks, dedication page (folio 8 recto) of a moralized Bible, from Paris, France, 1226-1234. Ink, tempera, and gold leaf on vellum, 1’ 3” x 10 1/2”. Pierpont Morgan Library, New York.</vt:lpstr>
      <vt:lpstr>Castle of Love, lid of a jewelry box, from Paris, France, ca. 1330-1350. Ivory and iron,  4 1/2” x 9 3/4”. Walters Art Museum, Baltimore.</vt:lpstr>
      <vt:lpstr>Circle of Simone Martini (fl. 1315-47) and Lippo Memmi (c. 1317-47), The Glorification of Saint Thomas Aquinas, ca. 1340-45. Tempera on panel.</vt:lpstr>
      <vt:lpstr>Nicholas of Verdun, general view of the Klosterneuburg Altar, from the abbey church at Klosterneuburg, Austria, 1181; refashioned after 1330. Gilded copper and enamel in wooden frames,  3’ 6 3/4” high. Stiftsmuseum, Klosterneuburg.</vt:lpstr>
      <vt:lpstr>Nicholas of Verdun, Shrine of the Three Kings, from Cologne Cathedral, Cologne, Germany, begun ca. 1190. Silver, bronze, enamel, and gemstones, 5’ 8” x 6’ x 3’ 8”. Cathedral Treasury, Cologne.</vt:lpstr>
      <vt:lpstr>Naumburg Master, Crucifixion, west choir screen of Naumburg Cathedral, Naumburg, Germany, ca. 1249-1255.</vt:lpstr>
      <vt:lpstr>Virgin with the Dead Christ (Röttgen Pietà), from the Rhineland, Germany, ca. 1300-1325. Painted wood, 2’ 10 1/2” high. Rheinisches Landemuseum, Bonn.</vt:lpstr>
      <vt:lpstr>Angel shows John the New Jerusalem. Trinity Apocalypse, ca. 1255-60. Cambridge, Trinity College Library, R.16.2., fol. 25v. Illumination on parchment.</vt:lpstr>
      <vt:lpstr>Shrine of the Virgin, ca. 1300, German. Oak, linen covering, polychromy, gilding, gesso.</vt:lpstr>
      <vt:lpstr>Naumburg Master, Ekkehard and Uta, statues in the west choir, Naumburg Cathedral, Naumburg, Germany, ca. 1249-1255. Painted limestone, Ekkehard 6’ 2” high.</vt:lpstr>
      <vt:lpstr>Konrad von Altstetten as hunter and hunted, from the Manesse Codex, Zürich, ca. 1300. Heidelberg, Universitätsbibliothek, Cod. Pal. Germ. 848, fol. 249v.</vt:lpstr>
      <vt:lpstr>Unicorn Tapestries, ca. 1500, South Netherlandish.</vt:lpstr>
      <vt:lpstr>The 1425 Dance of Death from the Cemetery of the Holy Innocents, Paris, as preserved in Guyot Marchant’s woodcut edition of 1490.</vt:lpstr>
      <vt:lpstr>The Prayer Book of Bonne of Luxembourg, Duchess of Normandy, before 1349, attributed to Jean Le Noir.</vt:lpstr>
      <vt:lpstr>The remnants of the transi tomb of Cardinal Jean de La Grange, ca. 1402, formerly in the church of St Martial, Avignon, now in the Musée du Petit Palais, Avignon.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Szymanska, Agnieszka</dc:creator>
  <cp:lastModifiedBy>Szymanska, Agnieszka</cp:lastModifiedBy>
  <cp:revision>24</cp:revision>
  <dcterms:created xsi:type="dcterms:W3CDTF">2019-12-03T20:24:06Z</dcterms:created>
  <dcterms:modified xsi:type="dcterms:W3CDTF">2019-12-05T18:06:53Z</dcterms:modified>
</cp:coreProperties>
</file>